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77" r:id="rId4"/>
    <p:sldId id="278" r:id="rId5"/>
    <p:sldId id="274" r:id="rId6"/>
    <p:sldId id="275" r:id="rId7"/>
    <p:sldId id="276" r:id="rId8"/>
    <p:sldId id="257" r:id="rId9"/>
    <p:sldId id="259" r:id="rId10"/>
    <p:sldId id="263" r:id="rId11"/>
    <p:sldId id="264" r:id="rId12"/>
    <p:sldId id="262" r:id="rId13"/>
    <p:sldId id="266" r:id="rId14"/>
    <p:sldId id="267" r:id="rId15"/>
    <p:sldId id="268" r:id="rId16"/>
    <p:sldId id="270" r:id="rId17"/>
    <p:sldId id="271" r:id="rId18"/>
    <p:sldId id="261" r:id="rId19"/>
    <p:sldId id="269" r:id="rId20"/>
    <p:sldId id="272" r:id="rId2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88" autoAdjust="0"/>
    <p:restoredTop sz="94660"/>
  </p:normalViewPr>
  <p:slideViewPr>
    <p:cSldViewPr>
      <p:cViewPr varScale="1">
        <p:scale>
          <a:sx n="87" d="100"/>
          <a:sy n="87" d="100"/>
        </p:scale>
        <p:origin x="824"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D7960F2E-E438-4A66-806B-60DA478B744B}" type="datetimeFigureOut">
              <a:rPr lang="en-ZA" smtClean="0"/>
              <a:pPr/>
              <a:t>2020/07/01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FDAACB1-4E20-4B4D-B0A6-E78A512102CA}" type="slidenum">
              <a:rPr lang="en-ZA" smtClean="0"/>
              <a:pPr/>
              <a:t>‹#›</a:t>
            </a:fld>
            <a:endParaRPr lang="en-ZA"/>
          </a:p>
        </p:txBody>
      </p:sp>
      <p:pic>
        <p:nvPicPr>
          <p:cNvPr id="7" name="Picture 6"/>
          <p:cNvPicPr>
            <a:picLocks noChangeAspect="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5402845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D7960F2E-E438-4A66-806B-60DA478B744B}" type="datetimeFigureOut">
              <a:rPr lang="en-ZA" smtClean="0"/>
              <a:pPr/>
              <a:t>2020/07/01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FDAACB1-4E20-4B4D-B0A6-E78A512102CA}" type="slidenum">
              <a:rPr lang="en-ZA" smtClean="0"/>
              <a:pPr/>
              <a:t>‹#›</a:t>
            </a:fld>
            <a:endParaRPr lang="en-ZA"/>
          </a:p>
        </p:txBody>
      </p:sp>
    </p:spTree>
    <p:extLst>
      <p:ext uri="{BB962C8B-B14F-4D97-AF65-F5344CB8AC3E}">
        <p14:creationId xmlns:p14="http://schemas.microsoft.com/office/powerpoint/2010/main" val="79971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D7960F2E-E438-4A66-806B-60DA478B744B}" type="datetimeFigureOut">
              <a:rPr lang="en-ZA" smtClean="0"/>
              <a:pPr/>
              <a:t>2020/07/01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FDAACB1-4E20-4B4D-B0A6-E78A512102CA}" type="slidenum">
              <a:rPr lang="en-ZA" smtClean="0"/>
              <a:pPr/>
              <a:t>‹#›</a:t>
            </a:fld>
            <a:endParaRPr lang="en-ZA"/>
          </a:p>
        </p:txBody>
      </p:sp>
    </p:spTree>
    <p:extLst>
      <p:ext uri="{BB962C8B-B14F-4D97-AF65-F5344CB8AC3E}">
        <p14:creationId xmlns:p14="http://schemas.microsoft.com/office/powerpoint/2010/main" val="3557133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D7960F2E-E438-4A66-806B-60DA478B744B}" type="datetimeFigureOut">
              <a:rPr lang="en-ZA" smtClean="0"/>
              <a:pPr/>
              <a:t>2020/07/01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FDAACB1-4E20-4B4D-B0A6-E78A512102CA}" type="slidenum">
              <a:rPr lang="en-ZA" smtClean="0"/>
              <a:pPr/>
              <a:t>‹#›</a:t>
            </a:fld>
            <a:endParaRPr lang="en-ZA"/>
          </a:p>
        </p:txBody>
      </p:sp>
      <p:pic>
        <p:nvPicPr>
          <p:cNvPr id="7" name="Picture 6"/>
          <p:cNvPicPr>
            <a:picLocks noChangeAspect="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456265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960F2E-E438-4A66-806B-60DA478B744B}" type="datetimeFigureOut">
              <a:rPr lang="en-ZA" smtClean="0"/>
              <a:pPr/>
              <a:t>2020/07/01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FDAACB1-4E20-4B4D-B0A6-E78A512102CA}" type="slidenum">
              <a:rPr lang="en-ZA" smtClean="0"/>
              <a:pPr/>
              <a:t>‹#›</a:t>
            </a:fld>
            <a:endParaRPr lang="en-ZA"/>
          </a:p>
        </p:txBody>
      </p:sp>
    </p:spTree>
    <p:extLst>
      <p:ext uri="{BB962C8B-B14F-4D97-AF65-F5344CB8AC3E}">
        <p14:creationId xmlns:p14="http://schemas.microsoft.com/office/powerpoint/2010/main" val="61376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D7960F2E-E438-4A66-806B-60DA478B744B}" type="datetimeFigureOut">
              <a:rPr lang="en-ZA" smtClean="0"/>
              <a:pPr/>
              <a:t>2020/07/01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EFDAACB1-4E20-4B4D-B0A6-E78A512102CA}" type="slidenum">
              <a:rPr lang="en-ZA" smtClean="0"/>
              <a:pPr/>
              <a:t>‹#›</a:t>
            </a:fld>
            <a:endParaRPr lang="en-ZA"/>
          </a:p>
        </p:txBody>
      </p:sp>
    </p:spTree>
    <p:extLst>
      <p:ext uri="{BB962C8B-B14F-4D97-AF65-F5344CB8AC3E}">
        <p14:creationId xmlns:p14="http://schemas.microsoft.com/office/powerpoint/2010/main" val="4287282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D7960F2E-E438-4A66-806B-60DA478B744B}" type="datetimeFigureOut">
              <a:rPr lang="en-ZA" smtClean="0"/>
              <a:pPr/>
              <a:t>2020/07/01</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EFDAACB1-4E20-4B4D-B0A6-E78A512102CA}" type="slidenum">
              <a:rPr lang="en-ZA" smtClean="0"/>
              <a:pPr/>
              <a:t>‹#›</a:t>
            </a:fld>
            <a:endParaRPr lang="en-ZA"/>
          </a:p>
        </p:txBody>
      </p:sp>
    </p:spTree>
    <p:extLst>
      <p:ext uri="{BB962C8B-B14F-4D97-AF65-F5344CB8AC3E}">
        <p14:creationId xmlns:p14="http://schemas.microsoft.com/office/powerpoint/2010/main" val="2472463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D7960F2E-E438-4A66-806B-60DA478B744B}" type="datetimeFigureOut">
              <a:rPr lang="en-ZA" smtClean="0"/>
              <a:pPr/>
              <a:t>2020/07/01</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EFDAACB1-4E20-4B4D-B0A6-E78A512102CA}" type="slidenum">
              <a:rPr lang="en-ZA" smtClean="0"/>
              <a:pPr/>
              <a:t>‹#›</a:t>
            </a:fld>
            <a:endParaRPr lang="en-ZA"/>
          </a:p>
        </p:txBody>
      </p:sp>
    </p:spTree>
    <p:extLst>
      <p:ext uri="{BB962C8B-B14F-4D97-AF65-F5344CB8AC3E}">
        <p14:creationId xmlns:p14="http://schemas.microsoft.com/office/powerpoint/2010/main" val="1291536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960F2E-E438-4A66-806B-60DA478B744B}" type="datetimeFigureOut">
              <a:rPr lang="en-ZA" smtClean="0"/>
              <a:pPr/>
              <a:t>2020/07/01</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EFDAACB1-4E20-4B4D-B0A6-E78A512102CA}" type="slidenum">
              <a:rPr lang="en-ZA" smtClean="0"/>
              <a:pPr/>
              <a:t>‹#›</a:t>
            </a:fld>
            <a:endParaRPr lang="en-ZA"/>
          </a:p>
        </p:txBody>
      </p:sp>
    </p:spTree>
    <p:extLst>
      <p:ext uri="{BB962C8B-B14F-4D97-AF65-F5344CB8AC3E}">
        <p14:creationId xmlns:p14="http://schemas.microsoft.com/office/powerpoint/2010/main" val="4123679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960F2E-E438-4A66-806B-60DA478B744B}" type="datetimeFigureOut">
              <a:rPr lang="en-ZA" smtClean="0"/>
              <a:pPr/>
              <a:t>2020/07/01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EFDAACB1-4E20-4B4D-B0A6-E78A512102CA}" type="slidenum">
              <a:rPr lang="en-ZA" smtClean="0"/>
              <a:pPr/>
              <a:t>‹#›</a:t>
            </a:fld>
            <a:endParaRPr lang="en-ZA"/>
          </a:p>
        </p:txBody>
      </p:sp>
    </p:spTree>
    <p:extLst>
      <p:ext uri="{BB962C8B-B14F-4D97-AF65-F5344CB8AC3E}">
        <p14:creationId xmlns:p14="http://schemas.microsoft.com/office/powerpoint/2010/main" val="3745755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960F2E-E438-4A66-806B-60DA478B744B}" type="datetimeFigureOut">
              <a:rPr lang="en-ZA" smtClean="0"/>
              <a:pPr/>
              <a:t>2020/07/01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EFDAACB1-4E20-4B4D-B0A6-E78A512102CA}" type="slidenum">
              <a:rPr lang="en-ZA" smtClean="0"/>
              <a:pPr/>
              <a:t>‹#›</a:t>
            </a:fld>
            <a:endParaRPr lang="en-ZA"/>
          </a:p>
        </p:txBody>
      </p:sp>
    </p:spTree>
    <p:extLst>
      <p:ext uri="{BB962C8B-B14F-4D97-AF65-F5344CB8AC3E}">
        <p14:creationId xmlns:p14="http://schemas.microsoft.com/office/powerpoint/2010/main" val="2440979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7960F2E-E438-4A66-806B-60DA478B744B}" type="datetimeFigureOut">
              <a:rPr lang="en-ZA" smtClean="0"/>
              <a:pPr/>
              <a:t>2020/07/01</a:t>
            </a:fld>
            <a:endParaRPr lang="en-ZA"/>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FDAACB1-4E20-4B4D-B0A6-E78A512102CA}" type="slidenum">
              <a:rPr lang="en-ZA" smtClean="0"/>
              <a:pPr/>
              <a:t>‹#›</a:t>
            </a:fld>
            <a:endParaRPr lang="en-ZA"/>
          </a:p>
        </p:txBody>
      </p:sp>
    </p:spTree>
    <p:extLst>
      <p:ext uri="{BB962C8B-B14F-4D97-AF65-F5344CB8AC3E}">
        <p14:creationId xmlns:p14="http://schemas.microsoft.com/office/powerpoint/2010/main" val="24468796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1429" y="2469153"/>
            <a:ext cx="5832649" cy="1182718"/>
          </a:xfrm>
        </p:spPr>
        <p:txBody>
          <a:bodyPr>
            <a:noAutofit/>
          </a:bodyPr>
          <a:lstStyle/>
          <a:p>
            <a:r>
              <a:rPr lang="en-ZA" sz="4000" b="1" dirty="0" smtClean="0">
                <a:effectLst>
                  <a:outerShdw blurRad="38100" dist="38100" dir="2700000" algn="tl">
                    <a:srgbClr val="000000">
                      <a:alpha val="43137"/>
                    </a:srgbClr>
                  </a:outerShdw>
                </a:effectLst>
              </a:rPr>
              <a:t>Why do we Have </a:t>
            </a:r>
            <a:br>
              <a:rPr lang="en-ZA" sz="4000" b="1" dirty="0" smtClean="0">
                <a:effectLst>
                  <a:outerShdw blurRad="38100" dist="38100" dir="2700000" algn="tl">
                    <a:srgbClr val="000000">
                      <a:alpha val="43137"/>
                    </a:srgbClr>
                  </a:outerShdw>
                </a:effectLst>
              </a:rPr>
            </a:br>
            <a:r>
              <a:rPr lang="en-ZA" sz="4000" b="1" dirty="0" smtClean="0">
                <a:effectLst>
                  <a:outerShdw blurRad="38100" dist="38100" dir="2700000" algn="tl">
                    <a:srgbClr val="000000">
                      <a:alpha val="43137"/>
                    </a:srgbClr>
                  </a:outerShdw>
                </a:effectLst>
              </a:rPr>
              <a:t>Small Groups/House Churches?</a:t>
            </a:r>
            <a:endParaRPr lang="en-ZA" sz="4000" b="1" dirty="0">
              <a:effectLst>
                <a:outerShdw blurRad="38100" dist="38100" dir="2700000" algn="tl">
                  <a:srgbClr val="000000">
                    <a:alpha val="43137"/>
                  </a:srgbClr>
                </a:outerShdw>
              </a:effectLst>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0" y="951571"/>
            <a:ext cx="1661428" cy="42016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a:grpSpLocks noChangeAspect="1"/>
          </p:cNvGrpSpPr>
          <p:nvPr/>
        </p:nvGrpSpPr>
        <p:grpSpPr>
          <a:xfrm>
            <a:off x="162526" y="99971"/>
            <a:ext cx="7505818" cy="1319651"/>
            <a:chOff x="162526" y="296760"/>
            <a:chExt cx="11858287" cy="1909417"/>
          </a:xfrm>
        </p:grpSpPr>
        <p:pic>
          <p:nvPicPr>
            <p:cNvPr id="10" name="Picture 9"/>
            <p:cNvPicPr/>
            <p:nvPr/>
          </p:nvPicPr>
          <p:blipFill>
            <a:blip r:embed="rId3"/>
            <a:stretch>
              <a:fillRect/>
            </a:stretch>
          </p:blipFill>
          <p:spPr>
            <a:xfrm rot="21378093" flipV="1">
              <a:off x="2063579" y="930524"/>
              <a:ext cx="8604244" cy="1275653"/>
            </a:xfrm>
            <a:prstGeom prst="rect">
              <a:avLst/>
            </a:prstGeom>
            <a:effectLst>
              <a:glow rad="127000">
                <a:schemeClr val="bg1"/>
              </a:glow>
            </a:effectLst>
          </p:spPr>
        </p:pic>
        <p:pic>
          <p:nvPicPr>
            <p:cNvPr id="11"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00825" y="864514"/>
              <a:ext cx="1819988" cy="1106944"/>
            </a:xfrm>
            <a:prstGeom prst="rect">
              <a:avLst/>
            </a:prstGeom>
            <a:noFill/>
            <a:ln>
              <a:noFill/>
            </a:ln>
            <a:effectLst>
              <a:glow rad="127000">
                <a:schemeClr val="bg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p:nvPr/>
          </p:nvPicPr>
          <p:blipFill>
            <a:blip r:embed="rId5"/>
            <a:stretch>
              <a:fillRect/>
            </a:stretch>
          </p:blipFill>
          <p:spPr>
            <a:xfrm>
              <a:off x="162526" y="296760"/>
              <a:ext cx="4661266" cy="1426022"/>
            </a:xfrm>
            <a:prstGeom prst="rect">
              <a:avLst/>
            </a:prstGeom>
            <a:effectLst>
              <a:glow rad="127000">
                <a:schemeClr val="bg1"/>
              </a:glow>
            </a:effectLst>
          </p:spPr>
        </p:pic>
      </p:gr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69099" y="0"/>
            <a:ext cx="1574902" cy="51532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075739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0"/>
            <a:ext cx="8229600" cy="3855876"/>
          </a:xfrm>
        </p:spPr>
        <p:txBody>
          <a:bodyPr>
            <a:normAutofit fontScale="92500" lnSpcReduction="10000"/>
          </a:bodyPr>
          <a:lstStyle/>
          <a:p>
            <a:pPr algn="just"/>
            <a:r>
              <a:rPr lang="en-ZA" dirty="0"/>
              <a:t>Both </a:t>
            </a:r>
            <a:r>
              <a:rPr lang="en-ZA" b="1" dirty="0">
                <a:solidFill>
                  <a:srgbClr val="00B050"/>
                </a:solidFill>
                <a:effectLst>
                  <a:outerShdw blurRad="38100" dist="38100" dir="2700000" algn="tl">
                    <a:srgbClr val="000000">
                      <a:alpha val="43137"/>
                    </a:srgbClr>
                  </a:outerShdw>
                </a:effectLst>
                <a:latin typeface="Limelight" panose="02000000000000000000" pitchFamily="2" charset="0"/>
              </a:rPr>
              <a:t>goal setting </a:t>
            </a:r>
            <a:r>
              <a:rPr lang="en-ZA" dirty="0"/>
              <a:t>and </a:t>
            </a:r>
            <a:r>
              <a:rPr lang="en-ZA" b="1" dirty="0">
                <a:solidFill>
                  <a:srgbClr val="00B050"/>
                </a:solidFill>
                <a:effectLst>
                  <a:outerShdw blurRad="38100" dist="38100" dir="2700000" algn="tl">
                    <a:srgbClr val="000000">
                      <a:alpha val="43137"/>
                    </a:srgbClr>
                  </a:outerShdw>
                </a:effectLst>
                <a:latin typeface="Limelight" panose="02000000000000000000" pitchFamily="2" charset="0"/>
              </a:rPr>
              <a:t>making plans </a:t>
            </a:r>
            <a:r>
              <a:rPr lang="en-ZA" dirty="0"/>
              <a:t>are God’s will. The writer of Proverbs said: </a:t>
            </a:r>
            <a:r>
              <a:rPr lang="en-ZA" i="1" dirty="0" smtClean="0">
                <a:solidFill>
                  <a:srgbClr val="C00000"/>
                </a:solidFill>
              </a:rPr>
              <a:t>“</a:t>
            </a:r>
            <a:r>
              <a:rPr lang="en-ZA" dirty="0" smtClean="0">
                <a:solidFill>
                  <a:srgbClr val="00B050"/>
                </a:solidFill>
                <a:effectLst>
                  <a:outerShdw blurRad="38100" dist="38100" dir="2700000" algn="tl">
                    <a:srgbClr val="000000">
                      <a:alpha val="43137"/>
                    </a:srgbClr>
                  </a:outerShdw>
                </a:effectLst>
                <a:latin typeface="Limelight" panose="02000000000000000000" pitchFamily="2" charset="0"/>
              </a:rPr>
              <a:t>Failure to PLAN</a:t>
            </a:r>
            <a:r>
              <a:rPr lang="en-ZA" i="1" dirty="0" smtClean="0">
                <a:solidFill>
                  <a:srgbClr val="C00000"/>
                </a:solidFill>
              </a:rPr>
              <a:t> will result in </a:t>
            </a:r>
            <a:r>
              <a:rPr lang="en-ZA" b="1" i="1" dirty="0" smtClean="0">
                <a:solidFill>
                  <a:srgbClr val="00B050"/>
                </a:solidFill>
                <a:effectLst>
                  <a:outerShdw blurRad="38100" dist="38100" dir="2700000" algn="tl">
                    <a:srgbClr val="000000">
                      <a:alpha val="43137"/>
                    </a:srgbClr>
                  </a:outerShdw>
                </a:effectLst>
                <a:latin typeface="Limelight" panose="02000000000000000000" pitchFamily="2" charset="0"/>
              </a:rPr>
              <a:t>POVERTY</a:t>
            </a:r>
            <a:r>
              <a:rPr lang="en-ZA" i="1" dirty="0" smtClean="0">
                <a:solidFill>
                  <a:srgbClr val="C00000"/>
                </a:solidFill>
              </a:rPr>
              <a:t>” </a:t>
            </a:r>
            <a:r>
              <a:rPr lang="en-ZA" dirty="0"/>
              <a:t>(</a:t>
            </a:r>
            <a:r>
              <a:rPr lang="en-ZA" dirty="0" smtClean="0">
                <a:solidFill>
                  <a:srgbClr val="FF0000"/>
                </a:solidFill>
                <a:effectLst>
                  <a:outerShdw blurRad="38100" dist="38100" dir="2700000" algn="tl">
                    <a:srgbClr val="000000">
                      <a:alpha val="43137"/>
                    </a:srgbClr>
                  </a:outerShdw>
                </a:effectLst>
                <a:latin typeface="Limelight" panose="02000000000000000000" pitchFamily="2" charset="0"/>
              </a:rPr>
              <a:t>Prov 21:</a:t>
            </a:r>
            <a:r>
              <a:rPr lang="en-ZA" baseline="30000" dirty="0" smtClean="0">
                <a:solidFill>
                  <a:srgbClr val="FF0000"/>
                </a:solidFill>
                <a:effectLst>
                  <a:outerShdw blurRad="38100" dist="38100" dir="2700000" algn="tl">
                    <a:srgbClr val="000000">
                      <a:alpha val="43137"/>
                    </a:srgbClr>
                  </a:outerShdw>
                </a:effectLst>
                <a:latin typeface="Limelight" panose="02000000000000000000" pitchFamily="2" charset="0"/>
              </a:rPr>
              <a:t>5</a:t>
            </a:r>
            <a:r>
              <a:rPr lang="en-ZA" b="1" i="1" dirty="0" smtClean="0"/>
              <a:t>,</a:t>
            </a:r>
            <a:r>
              <a:rPr lang="en-ZA" i="1" dirty="0" smtClean="0"/>
              <a:t>TLB</a:t>
            </a:r>
            <a:r>
              <a:rPr lang="en-ZA" dirty="0"/>
              <a:t>). The same writer goes on to say, </a:t>
            </a:r>
            <a:r>
              <a:rPr lang="en-ZA" i="1" dirty="0" smtClean="0">
                <a:solidFill>
                  <a:srgbClr val="C00000"/>
                </a:solidFill>
              </a:rPr>
              <a:t>“</a:t>
            </a:r>
            <a:r>
              <a:rPr lang="en-ZA" i="1" dirty="0" smtClean="0"/>
              <a:t>(</a:t>
            </a:r>
            <a:r>
              <a:rPr lang="en-ZA" dirty="0" smtClean="0">
                <a:solidFill>
                  <a:srgbClr val="FF0000"/>
                </a:solidFill>
                <a:effectLst>
                  <a:outerShdw blurRad="38100" dist="38100" dir="2700000" algn="tl">
                    <a:srgbClr val="000000">
                      <a:alpha val="43137"/>
                    </a:srgbClr>
                  </a:outerShdw>
                </a:effectLst>
                <a:latin typeface="Limelight" panose="02000000000000000000" pitchFamily="2" charset="0"/>
              </a:rPr>
              <a:t>Pro 16:</a:t>
            </a:r>
            <a:r>
              <a:rPr lang="en-ZA" baseline="30000" dirty="0" smtClean="0">
                <a:solidFill>
                  <a:srgbClr val="FF0000"/>
                </a:solidFill>
                <a:effectLst>
                  <a:outerShdw blurRad="38100" dist="38100" dir="2700000" algn="tl">
                    <a:srgbClr val="000000">
                      <a:alpha val="43137"/>
                    </a:srgbClr>
                  </a:outerShdw>
                </a:effectLst>
                <a:latin typeface="Limelight" panose="02000000000000000000" pitchFamily="2" charset="0"/>
              </a:rPr>
              <a:t>3</a:t>
            </a:r>
            <a:r>
              <a:rPr lang="en-ZA" b="1" i="1" baseline="30000" dirty="0" smtClean="0"/>
              <a:t> </a:t>
            </a:r>
            <a:r>
              <a:rPr lang="en-ZA" i="1" dirty="0" smtClean="0"/>
              <a:t>CEV)</a:t>
            </a:r>
            <a:r>
              <a:rPr lang="en-ZA" b="1" i="1" dirty="0" smtClean="0"/>
              <a:t>  </a:t>
            </a:r>
            <a:r>
              <a:rPr lang="en-ZA" i="1" dirty="0">
                <a:solidFill>
                  <a:srgbClr val="C00000"/>
                </a:solidFill>
              </a:rPr>
              <a:t>Share your </a:t>
            </a:r>
            <a:r>
              <a:rPr lang="en-ZA" b="1" i="1" dirty="0">
                <a:solidFill>
                  <a:srgbClr val="00B050"/>
                </a:solidFill>
                <a:effectLst>
                  <a:outerShdw blurRad="38100" dist="38100" dir="2700000" algn="tl">
                    <a:srgbClr val="000000">
                      <a:alpha val="43137"/>
                    </a:srgbClr>
                  </a:outerShdw>
                </a:effectLst>
              </a:rPr>
              <a:t>plans</a:t>
            </a:r>
            <a:r>
              <a:rPr lang="en-ZA" i="1" dirty="0">
                <a:solidFill>
                  <a:srgbClr val="00B050"/>
                </a:solidFill>
                <a:effectLst>
                  <a:outerShdw blurRad="38100" dist="38100" dir="2700000" algn="tl">
                    <a:srgbClr val="000000">
                      <a:alpha val="43137"/>
                    </a:srgbClr>
                  </a:outerShdw>
                </a:effectLst>
              </a:rPr>
              <a:t> </a:t>
            </a:r>
            <a:r>
              <a:rPr lang="en-ZA" i="1" dirty="0">
                <a:solidFill>
                  <a:srgbClr val="C00000"/>
                </a:solidFill>
              </a:rPr>
              <a:t>with the LORD, and you will succeed. ”</a:t>
            </a:r>
            <a:r>
              <a:rPr lang="en-ZA" dirty="0" smtClean="0">
                <a:solidFill>
                  <a:srgbClr val="C00000"/>
                </a:solidFill>
              </a:rPr>
              <a:t> </a:t>
            </a:r>
            <a:r>
              <a:rPr lang="en-ZA" dirty="0" smtClean="0"/>
              <a:t>(</a:t>
            </a:r>
            <a:r>
              <a:rPr lang="en-ZA" b="1" dirty="0" smtClean="0">
                <a:solidFill>
                  <a:srgbClr val="FF0000"/>
                </a:solidFill>
                <a:effectLst>
                  <a:outerShdw blurRad="38100" dist="38100" dir="2700000" algn="tl">
                    <a:srgbClr val="000000">
                      <a:alpha val="43137"/>
                    </a:srgbClr>
                  </a:outerShdw>
                </a:effectLst>
                <a:latin typeface="Limelight" panose="02000000000000000000" pitchFamily="2" charset="0"/>
              </a:rPr>
              <a:t>Amos 3:</a:t>
            </a:r>
            <a:r>
              <a:rPr lang="en-ZA" b="1" baseline="30000" dirty="0" smtClean="0">
                <a:solidFill>
                  <a:srgbClr val="FF0000"/>
                </a:solidFill>
                <a:effectLst>
                  <a:outerShdw blurRad="38100" dist="38100" dir="2700000" algn="tl">
                    <a:srgbClr val="000000">
                      <a:alpha val="43137"/>
                    </a:srgbClr>
                  </a:outerShdw>
                </a:effectLst>
                <a:latin typeface="Limelight" panose="02000000000000000000" pitchFamily="2" charset="0"/>
              </a:rPr>
              <a:t>7</a:t>
            </a:r>
            <a:r>
              <a:rPr lang="en-ZA" i="1" dirty="0" smtClean="0"/>
              <a:t>,CEV</a:t>
            </a:r>
            <a:r>
              <a:rPr lang="en-ZA" dirty="0" smtClean="0"/>
              <a:t>). </a:t>
            </a:r>
            <a:r>
              <a:rPr lang="en-ZA" dirty="0"/>
              <a:t>Some leaders obscure the process by setting goals </a:t>
            </a:r>
            <a:r>
              <a:rPr lang="en-ZA" b="1" dirty="0">
                <a:solidFill>
                  <a:srgbClr val="00B050"/>
                </a:solidFill>
                <a:effectLst>
                  <a:outerShdw blurRad="38100" dist="38100" dir="2700000" algn="tl">
                    <a:srgbClr val="000000">
                      <a:alpha val="43137"/>
                    </a:srgbClr>
                  </a:outerShdw>
                </a:effectLst>
                <a:latin typeface="Limelight" panose="02000000000000000000" pitchFamily="2" charset="0"/>
              </a:rPr>
              <a:t>too high </a:t>
            </a:r>
            <a:r>
              <a:rPr lang="en-ZA" dirty="0"/>
              <a:t>or </a:t>
            </a:r>
            <a:r>
              <a:rPr lang="en-ZA" b="1" dirty="0">
                <a:solidFill>
                  <a:srgbClr val="00B050"/>
                </a:solidFill>
                <a:effectLst>
                  <a:outerShdw blurRad="38100" dist="38100" dir="2700000" algn="tl">
                    <a:srgbClr val="000000">
                      <a:alpha val="43137"/>
                    </a:srgbClr>
                  </a:outerShdw>
                </a:effectLst>
                <a:latin typeface="Limelight" panose="02000000000000000000" pitchFamily="2" charset="0"/>
              </a:rPr>
              <a:t>too low</a:t>
            </a:r>
            <a:r>
              <a:rPr lang="en-ZA" dirty="0"/>
              <a:t>, not setting goals, or lacking an accountability structure while setting goals. </a:t>
            </a:r>
          </a:p>
        </p:txBody>
      </p:sp>
      <p:sp>
        <p:nvSpPr>
          <p:cNvPr id="4" name="Title 1"/>
          <p:cNvSpPr>
            <a:spLocks noGrp="1"/>
          </p:cNvSpPr>
          <p:nvPr>
            <p:ph type="title"/>
          </p:nvPr>
        </p:nvSpPr>
        <p:spPr>
          <a:xfrm>
            <a:off x="457200" y="205979"/>
            <a:ext cx="8229600" cy="857250"/>
          </a:xfrm>
        </p:spPr>
        <p:txBody>
          <a:bodyPr/>
          <a:lstStyle/>
          <a:p>
            <a:r>
              <a:rPr lang="en-ZA" dirty="0" smtClean="0"/>
              <a:t>Goal Setting -PURPOSE</a:t>
            </a:r>
            <a:endParaRPr lang="en-ZA" dirty="0"/>
          </a:p>
        </p:txBody>
      </p:sp>
    </p:spTree>
    <p:extLst>
      <p:ext uri="{BB962C8B-B14F-4D97-AF65-F5344CB8AC3E}">
        <p14:creationId xmlns:p14="http://schemas.microsoft.com/office/powerpoint/2010/main" val="34744915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0"/>
            <a:ext cx="8229600" cy="3747864"/>
          </a:xfrm>
        </p:spPr>
        <p:txBody>
          <a:bodyPr>
            <a:normAutofit fontScale="85000" lnSpcReduction="10000"/>
          </a:bodyPr>
          <a:lstStyle/>
          <a:p>
            <a:pPr algn="just"/>
            <a:r>
              <a:rPr lang="en-US" dirty="0" smtClean="0">
                <a:solidFill>
                  <a:srgbClr val="00B050"/>
                </a:solidFill>
                <a:effectLst>
                  <a:outerShdw blurRad="38100" dist="38100" dir="2700000" algn="tl">
                    <a:srgbClr val="000000">
                      <a:alpha val="43137"/>
                    </a:srgbClr>
                  </a:outerShdw>
                </a:effectLst>
                <a:latin typeface="Limelight" panose="02000000000000000000" pitchFamily="2" charset="0"/>
              </a:rPr>
              <a:t>Why</a:t>
            </a:r>
            <a:r>
              <a:rPr lang="en-US" dirty="0" smtClean="0">
                <a:solidFill>
                  <a:srgbClr val="00B050"/>
                </a:solidFill>
                <a:effectLst>
                  <a:outerShdw blurRad="38100" dist="38100" dir="2700000" algn="tl">
                    <a:srgbClr val="000000">
                      <a:alpha val="43137"/>
                    </a:srgbClr>
                  </a:outerShdw>
                </a:effectLst>
              </a:rPr>
              <a:t> </a:t>
            </a:r>
            <a:r>
              <a:rPr lang="en-US" dirty="0"/>
              <a:t>should we set this goal</a:t>
            </a:r>
            <a:r>
              <a:rPr lang="en-US" dirty="0" smtClean="0"/>
              <a:t>?</a:t>
            </a:r>
          </a:p>
          <a:p>
            <a:pPr algn="just"/>
            <a:r>
              <a:rPr lang="en-US" dirty="0" smtClean="0">
                <a:solidFill>
                  <a:srgbClr val="00B050"/>
                </a:solidFill>
                <a:effectLst>
                  <a:outerShdw blurRad="38100" dist="38100" dir="2700000" algn="tl">
                    <a:srgbClr val="000000">
                      <a:alpha val="43137"/>
                    </a:srgbClr>
                  </a:outerShdw>
                </a:effectLst>
                <a:latin typeface="Limelight" panose="02000000000000000000" pitchFamily="2" charset="0"/>
              </a:rPr>
              <a:t>What</a:t>
            </a:r>
            <a:r>
              <a:rPr lang="en-US" dirty="0" smtClean="0">
                <a:solidFill>
                  <a:srgbClr val="00B050"/>
                </a:solidFill>
                <a:effectLst>
                  <a:outerShdw blurRad="38100" dist="38100" dir="2700000" algn="tl">
                    <a:srgbClr val="000000">
                      <a:alpha val="43137"/>
                    </a:srgbClr>
                  </a:outerShdw>
                </a:effectLst>
              </a:rPr>
              <a:t> </a:t>
            </a:r>
            <a:r>
              <a:rPr lang="en-US" dirty="0"/>
              <a:t>is the motivation</a:t>
            </a:r>
            <a:r>
              <a:rPr lang="en-US" dirty="0" smtClean="0"/>
              <a:t>?</a:t>
            </a:r>
          </a:p>
          <a:p>
            <a:pPr algn="just"/>
            <a:r>
              <a:rPr lang="en-US" dirty="0" smtClean="0">
                <a:solidFill>
                  <a:srgbClr val="00B050"/>
                </a:solidFill>
                <a:effectLst>
                  <a:outerShdw blurRad="38100" dist="38100" dir="2700000" algn="tl">
                    <a:srgbClr val="000000">
                      <a:alpha val="43137"/>
                    </a:srgbClr>
                  </a:outerShdw>
                </a:effectLst>
                <a:latin typeface="Limelight" panose="02000000000000000000" pitchFamily="2" charset="0"/>
              </a:rPr>
              <a:t>Agenda-</a:t>
            </a:r>
            <a:r>
              <a:rPr lang="en-US" dirty="0" smtClean="0">
                <a:solidFill>
                  <a:srgbClr val="00B050"/>
                </a:solidFill>
                <a:effectLst>
                  <a:outerShdw blurRad="38100" dist="38100" dir="2700000" algn="tl">
                    <a:srgbClr val="000000">
                      <a:alpha val="43137"/>
                    </a:srgbClr>
                  </a:outerShdw>
                </a:effectLst>
              </a:rPr>
              <a:t> </a:t>
            </a:r>
            <a:r>
              <a:rPr lang="en-US" dirty="0" smtClean="0"/>
              <a:t>Is </a:t>
            </a:r>
            <a:r>
              <a:rPr lang="en-US" dirty="0"/>
              <a:t>it for the glory of God</a:t>
            </a:r>
            <a:r>
              <a:rPr lang="en-US" dirty="0" smtClean="0"/>
              <a:t>?</a:t>
            </a:r>
          </a:p>
          <a:p>
            <a:pPr algn="just"/>
            <a:r>
              <a:rPr lang="en-US" dirty="0" smtClean="0"/>
              <a:t>Will </a:t>
            </a:r>
            <a:r>
              <a:rPr lang="en-US" dirty="0"/>
              <a:t>this goal help us advance the kingdom of God </a:t>
            </a:r>
            <a:r>
              <a:rPr lang="en-US" dirty="0" smtClean="0"/>
              <a:t>?</a:t>
            </a:r>
          </a:p>
          <a:p>
            <a:pPr algn="just"/>
            <a:endParaRPr lang="en-US" dirty="0" smtClean="0"/>
          </a:p>
          <a:p>
            <a:pPr marL="0" indent="0" algn="ctr">
              <a:buNone/>
            </a:pPr>
            <a:r>
              <a:rPr lang="en-US" sz="3300" dirty="0" smtClean="0">
                <a:latin typeface="Bradley Hand ITC" pitchFamily="66" charset="0"/>
              </a:rPr>
              <a:t>People will </a:t>
            </a:r>
            <a:r>
              <a:rPr lang="en-US" sz="3300" dirty="0">
                <a:latin typeface="Bradley Hand ITC" pitchFamily="66" charset="0"/>
              </a:rPr>
              <a:t>only respond to a goal that </a:t>
            </a:r>
            <a:r>
              <a:rPr lang="en-US" sz="3300" b="1" dirty="0">
                <a:solidFill>
                  <a:srgbClr val="00B050"/>
                </a:solidFill>
                <a:effectLst>
                  <a:outerShdw blurRad="38100" dist="38100" dir="2700000" algn="tl">
                    <a:srgbClr val="000000">
                      <a:alpha val="43137"/>
                    </a:srgbClr>
                  </a:outerShdw>
                </a:effectLst>
                <a:latin typeface="Limelight" panose="02000000000000000000" pitchFamily="2" charset="0"/>
              </a:rPr>
              <a:t>moves</a:t>
            </a:r>
            <a:r>
              <a:rPr lang="en-US" sz="3300" dirty="0">
                <a:solidFill>
                  <a:srgbClr val="00B050"/>
                </a:solidFill>
                <a:effectLst>
                  <a:outerShdw blurRad="38100" dist="38100" dir="2700000" algn="tl">
                    <a:srgbClr val="000000">
                      <a:alpha val="43137"/>
                    </a:srgbClr>
                  </a:outerShdw>
                </a:effectLst>
                <a:latin typeface="Bradley Hand ITC" pitchFamily="66" charset="0"/>
              </a:rPr>
              <a:t> </a:t>
            </a:r>
            <a:r>
              <a:rPr lang="en-US" sz="3300" dirty="0">
                <a:latin typeface="Bradley Hand ITC" pitchFamily="66" charset="0"/>
              </a:rPr>
              <a:t>their souls, </a:t>
            </a:r>
            <a:r>
              <a:rPr lang="en-US" sz="3300" b="1" dirty="0">
                <a:solidFill>
                  <a:srgbClr val="00B050"/>
                </a:solidFill>
                <a:effectLst>
                  <a:outerShdw blurRad="38100" dist="38100" dir="2700000" algn="tl">
                    <a:srgbClr val="000000">
                      <a:alpha val="43137"/>
                    </a:srgbClr>
                  </a:outerShdw>
                </a:effectLst>
                <a:latin typeface="Limelight" panose="02000000000000000000" pitchFamily="2" charset="0"/>
              </a:rPr>
              <a:t>stirs</a:t>
            </a:r>
            <a:r>
              <a:rPr lang="en-US" sz="3300" dirty="0">
                <a:solidFill>
                  <a:srgbClr val="00B050"/>
                </a:solidFill>
                <a:effectLst>
                  <a:outerShdw blurRad="38100" dist="38100" dir="2700000" algn="tl">
                    <a:srgbClr val="000000">
                      <a:alpha val="43137"/>
                    </a:srgbClr>
                  </a:outerShdw>
                </a:effectLst>
                <a:latin typeface="Bradley Hand ITC" pitchFamily="66" charset="0"/>
              </a:rPr>
              <a:t> </a:t>
            </a:r>
            <a:r>
              <a:rPr lang="en-US" sz="3300" dirty="0">
                <a:latin typeface="Bradley Hand ITC" pitchFamily="66" charset="0"/>
              </a:rPr>
              <a:t>them to greater heights, and accomplishes greater things for God’s glory. </a:t>
            </a:r>
            <a:endParaRPr lang="en-ZA" sz="3300" dirty="0">
              <a:latin typeface="Bradley Hand ITC" pitchFamily="66" charset="0"/>
            </a:endParaRPr>
          </a:p>
        </p:txBody>
      </p:sp>
      <p:sp>
        <p:nvSpPr>
          <p:cNvPr id="4" name="Title 1"/>
          <p:cNvSpPr>
            <a:spLocks noGrp="1"/>
          </p:cNvSpPr>
          <p:nvPr>
            <p:ph type="title"/>
          </p:nvPr>
        </p:nvSpPr>
        <p:spPr>
          <a:xfrm>
            <a:off x="457200" y="205979"/>
            <a:ext cx="8229600" cy="857250"/>
          </a:xfrm>
        </p:spPr>
        <p:txBody>
          <a:bodyPr>
            <a:noAutofit/>
          </a:bodyPr>
          <a:lstStyle/>
          <a:p>
            <a:r>
              <a:rPr lang="en-US" sz="3200" dirty="0"/>
              <a:t>When setting goals, a leader must ask the </a:t>
            </a:r>
            <a:r>
              <a:rPr lang="en-US" sz="3200" b="1" dirty="0">
                <a:effectLst>
                  <a:outerShdw blurRad="38100" dist="38100" dir="2700000" algn="tl">
                    <a:srgbClr val="000000">
                      <a:alpha val="43137"/>
                    </a:srgbClr>
                  </a:outerShdw>
                </a:effectLst>
              </a:rPr>
              <a:t>why</a:t>
            </a:r>
            <a:r>
              <a:rPr lang="en-US" sz="3200" dirty="0">
                <a:effectLst>
                  <a:outerShdw blurRad="38100" dist="38100" dir="2700000" algn="tl">
                    <a:srgbClr val="000000">
                      <a:alpha val="43137"/>
                    </a:srgbClr>
                  </a:outerShdw>
                </a:effectLst>
              </a:rPr>
              <a:t> </a:t>
            </a:r>
            <a:r>
              <a:rPr lang="en-US" sz="3200" dirty="0"/>
              <a:t>question before determining the </a:t>
            </a:r>
            <a:r>
              <a:rPr lang="en-US" sz="3200" b="1" dirty="0">
                <a:effectLst>
                  <a:outerShdw blurRad="38100" dist="38100" dir="2700000" algn="tl">
                    <a:srgbClr val="000000">
                      <a:alpha val="43137"/>
                    </a:srgbClr>
                  </a:outerShdw>
                </a:effectLst>
              </a:rPr>
              <a:t>what</a:t>
            </a:r>
            <a:r>
              <a:rPr lang="en-US" sz="3200" dirty="0">
                <a:effectLst>
                  <a:outerShdw blurRad="38100" dist="38100" dir="2700000" algn="tl">
                    <a:srgbClr val="000000">
                      <a:alpha val="43137"/>
                    </a:srgbClr>
                  </a:outerShdw>
                </a:effectLst>
              </a:rPr>
              <a:t> </a:t>
            </a:r>
            <a:r>
              <a:rPr lang="en-US" sz="3200" dirty="0"/>
              <a:t>question.</a:t>
            </a:r>
            <a:endParaRPr lang="en-ZA" sz="3200" dirty="0"/>
          </a:p>
        </p:txBody>
      </p:sp>
    </p:spTree>
    <p:extLst>
      <p:ext uri="{BB962C8B-B14F-4D97-AF65-F5344CB8AC3E}">
        <p14:creationId xmlns:p14="http://schemas.microsoft.com/office/powerpoint/2010/main" val="12806300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Goal Setting -PURPOSE</a:t>
            </a:r>
            <a:endParaRPr lang="en-ZA" dirty="0"/>
          </a:p>
        </p:txBody>
      </p:sp>
      <p:sp>
        <p:nvSpPr>
          <p:cNvPr id="3" name="Content Placeholder 2"/>
          <p:cNvSpPr>
            <a:spLocks noGrp="1"/>
          </p:cNvSpPr>
          <p:nvPr>
            <p:ph idx="1"/>
          </p:nvPr>
        </p:nvSpPr>
        <p:spPr>
          <a:xfrm>
            <a:off x="457200" y="1131590"/>
            <a:ext cx="8229600" cy="2613737"/>
          </a:xfrm>
        </p:spPr>
        <p:txBody>
          <a:bodyPr>
            <a:normAutofit fontScale="92500" lnSpcReduction="20000"/>
          </a:bodyPr>
          <a:lstStyle/>
          <a:p>
            <a:pPr algn="just"/>
            <a:r>
              <a:rPr lang="en-US" dirty="0" smtClean="0"/>
              <a:t>By having </a:t>
            </a:r>
            <a:r>
              <a:rPr lang="en-US" b="1" dirty="0" smtClean="0">
                <a:solidFill>
                  <a:srgbClr val="00B050"/>
                </a:solidFill>
                <a:effectLst>
                  <a:outerShdw blurRad="38100" dist="38100" dir="2700000" algn="tl">
                    <a:srgbClr val="000000">
                      <a:alpha val="43137"/>
                    </a:srgbClr>
                  </a:outerShdw>
                </a:effectLst>
                <a:latin typeface="Limelight" panose="02000000000000000000" pitchFamily="2" charset="0"/>
              </a:rPr>
              <a:t>clear-cut</a:t>
            </a:r>
            <a:r>
              <a:rPr lang="en-US" b="1" dirty="0" smtClean="0">
                <a:solidFill>
                  <a:srgbClr val="C00000"/>
                </a:solidFill>
                <a:effectLst>
                  <a:outerShdw blurRad="38100" dist="38100" dir="2700000" algn="tl">
                    <a:srgbClr val="000000">
                      <a:alpha val="43137"/>
                    </a:srgbClr>
                  </a:outerShdw>
                </a:effectLst>
                <a:latin typeface="Limelight" panose="02000000000000000000" pitchFamily="2" charset="0"/>
              </a:rPr>
              <a:t> </a:t>
            </a:r>
            <a:r>
              <a:rPr lang="en-US" b="1" dirty="0">
                <a:solidFill>
                  <a:srgbClr val="00B050"/>
                </a:solidFill>
                <a:effectLst>
                  <a:outerShdw blurRad="38100" dist="38100" dir="2700000" algn="tl">
                    <a:srgbClr val="000000">
                      <a:alpha val="43137"/>
                    </a:srgbClr>
                  </a:outerShdw>
                </a:effectLst>
                <a:latin typeface="Limelight" panose="02000000000000000000" pitchFamily="2" charset="0"/>
              </a:rPr>
              <a:t>goals</a:t>
            </a:r>
            <a:r>
              <a:rPr lang="en-US" b="1" dirty="0">
                <a:solidFill>
                  <a:srgbClr val="00B050"/>
                </a:solidFill>
                <a:effectLst>
                  <a:outerShdw blurRad="38100" dist="38100" dir="2700000" algn="tl">
                    <a:srgbClr val="000000">
                      <a:alpha val="43137"/>
                    </a:srgbClr>
                  </a:outerShdw>
                </a:effectLst>
              </a:rPr>
              <a:t> </a:t>
            </a:r>
            <a:r>
              <a:rPr lang="en-US" dirty="0"/>
              <a:t>for cell </a:t>
            </a:r>
            <a:r>
              <a:rPr lang="en-US" dirty="0" smtClean="0"/>
              <a:t>multiplication.</a:t>
            </a:r>
          </a:p>
          <a:p>
            <a:pPr algn="just"/>
            <a:r>
              <a:rPr lang="en-US" dirty="0" smtClean="0"/>
              <a:t>Stay </a:t>
            </a:r>
            <a:r>
              <a:rPr lang="en-US" b="1" dirty="0" smtClean="0">
                <a:solidFill>
                  <a:srgbClr val="00B050"/>
                </a:solidFill>
                <a:effectLst>
                  <a:outerShdw blurRad="38100" dist="38100" dir="2700000" algn="tl">
                    <a:srgbClr val="000000">
                      <a:alpha val="43137"/>
                    </a:srgbClr>
                  </a:outerShdw>
                </a:effectLst>
                <a:latin typeface="Limelight" panose="02000000000000000000" pitchFamily="2" charset="0"/>
              </a:rPr>
              <a:t>encouraged</a:t>
            </a:r>
            <a:r>
              <a:rPr lang="en-US" dirty="0" smtClean="0">
                <a:solidFill>
                  <a:srgbClr val="00B050"/>
                </a:solidFill>
                <a:effectLst>
                  <a:outerShdw blurRad="38100" dist="38100" dir="2700000" algn="tl">
                    <a:srgbClr val="000000">
                      <a:alpha val="43137"/>
                    </a:srgbClr>
                  </a:outerShdw>
                </a:effectLst>
              </a:rPr>
              <a:t> </a:t>
            </a:r>
            <a:r>
              <a:rPr lang="en-US" dirty="0" smtClean="0"/>
              <a:t>to reach them, remind yourself constantly </a:t>
            </a:r>
            <a:r>
              <a:rPr lang="en-US" dirty="0"/>
              <a:t>of </a:t>
            </a:r>
            <a:r>
              <a:rPr lang="en-US" dirty="0" smtClean="0"/>
              <a:t>the goals. [</a:t>
            </a:r>
            <a:r>
              <a:rPr lang="en-US" b="1" dirty="0" smtClean="0">
                <a:solidFill>
                  <a:srgbClr val="00B050"/>
                </a:solidFill>
                <a:effectLst>
                  <a:outerShdw blurRad="38100" dist="38100" dir="2700000" algn="tl">
                    <a:srgbClr val="000000">
                      <a:alpha val="43137"/>
                    </a:srgbClr>
                  </a:outerShdw>
                </a:effectLst>
                <a:latin typeface="Limelight" panose="02000000000000000000" pitchFamily="2" charset="0"/>
              </a:rPr>
              <a:t>Purpose</a:t>
            </a:r>
            <a:r>
              <a:rPr lang="en-US" dirty="0" smtClean="0"/>
              <a:t>]</a:t>
            </a:r>
          </a:p>
          <a:p>
            <a:pPr algn="just"/>
            <a:r>
              <a:rPr lang="en-ZA" dirty="0"/>
              <a:t>If they have no goal</a:t>
            </a:r>
            <a:r>
              <a:rPr lang="en-ZA" dirty="0" smtClean="0"/>
              <a:t>, [</a:t>
            </a:r>
            <a:r>
              <a:rPr lang="en-ZA" b="1" dirty="0" smtClean="0">
                <a:solidFill>
                  <a:srgbClr val="00B050"/>
                </a:solidFill>
                <a:effectLst>
                  <a:outerShdw blurRad="38100" dist="38100" dir="2700000" algn="tl">
                    <a:srgbClr val="000000">
                      <a:alpha val="43137"/>
                    </a:srgbClr>
                  </a:outerShdw>
                </a:effectLst>
                <a:latin typeface="Limelight" panose="02000000000000000000" pitchFamily="2" charset="0"/>
              </a:rPr>
              <a:t>Vision</a:t>
            </a:r>
            <a:r>
              <a:rPr lang="en-ZA" dirty="0" smtClean="0"/>
              <a:t>] </a:t>
            </a:r>
            <a:r>
              <a:rPr lang="en-ZA" dirty="0"/>
              <a:t>then the people will gather together and just have a </a:t>
            </a:r>
            <a:r>
              <a:rPr lang="en-ZA" b="1" dirty="0">
                <a:solidFill>
                  <a:srgbClr val="00B050"/>
                </a:solidFill>
                <a:effectLst>
                  <a:outerShdw blurRad="38100" dist="38100" dir="2700000" algn="tl">
                    <a:srgbClr val="000000">
                      <a:alpha val="43137"/>
                    </a:srgbClr>
                  </a:outerShdw>
                </a:effectLst>
                <a:latin typeface="Limelight" panose="02000000000000000000" pitchFamily="2" charset="0"/>
              </a:rPr>
              <a:t>grand</a:t>
            </a:r>
            <a:r>
              <a:rPr lang="en-ZA" b="1" dirty="0">
                <a:solidFill>
                  <a:srgbClr val="C00000"/>
                </a:solidFill>
                <a:effectLst>
                  <a:outerShdw blurRad="38100" dist="38100" dir="2700000" algn="tl">
                    <a:srgbClr val="000000">
                      <a:alpha val="43137"/>
                    </a:srgbClr>
                  </a:outerShdw>
                </a:effectLst>
                <a:latin typeface="Limelight" panose="02000000000000000000" pitchFamily="2" charset="0"/>
              </a:rPr>
              <a:t> </a:t>
            </a:r>
            <a:r>
              <a:rPr lang="en-ZA" b="1" dirty="0" smtClean="0">
                <a:solidFill>
                  <a:srgbClr val="00B050"/>
                </a:solidFill>
                <a:effectLst>
                  <a:outerShdw blurRad="38100" dist="38100" dir="2700000" algn="tl">
                    <a:srgbClr val="000000">
                      <a:alpha val="43137"/>
                    </a:srgbClr>
                  </a:outerShdw>
                </a:effectLst>
                <a:latin typeface="Limelight" panose="02000000000000000000" pitchFamily="2" charset="0"/>
              </a:rPr>
              <a:t>fellowship</a:t>
            </a:r>
            <a:r>
              <a:rPr lang="en-ZA" dirty="0" smtClean="0"/>
              <a:t>.</a:t>
            </a:r>
            <a:endParaRPr lang="en-ZA" dirty="0"/>
          </a:p>
        </p:txBody>
      </p:sp>
      <p:sp>
        <p:nvSpPr>
          <p:cNvPr id="4" name="Rectangle 3"/>
          <p:cNvSpPr/>
          <p:nvPr/>
        </p:nvSpPr>
        <p:spPr>
          <a:xfrm>
            <a:off x="251520" y="4015357"/>
            <a:ext cx="8640960" cy="1077218"/>
          </a:xfrm>
          <a:prstGeom prst="rect">
            <a:avLst/>
          </a:prstGeom>
        </p:spPr>
        <p:txBody>
          <a:bodyPr wrap="square">
            <a:spAutoFit/>
          </a:bodyPr>
          <a:lstStyle/>
          <a:p>
            <a:pPr algn="ctr"/>
            <a:r>
              <a:rPr lang="en-US" sz="3200" dirty="0"/>
              <a:t>I</a:t>
            </a:r>
            <a:r>
              <a:rPr lang="en-US" sz="3200" dirty="0" smtClean="0"/>
              <a:t>f </a:t>
            </a:r>
            <a:r>
              <a:rPr lang="en-US" sz="3200" dirty="0"/>
              <a:t>you don't give </a:t>
            </a:r>
            <a:r>
              <a:rPr lang="en-US" sz="3200" dirty="0" smtClean="0"/>
              <a:t>people a </a:t>
            </a:r>
            <a:r>
              <a:rPr lang="en-US" sz="3200" dirty="0"/>
              <a:t>goal</a:t>
            </a:r>
            <a:r>
              <a:rPr lang="en-US" sz="3200" dirty="0" smtClean="0"/>
              <a:t>, </a:t>
            </a:r>
            <a:r>
              <a:rPr lang="en-US" sz="3200" dirty="0"/>
              <a:t>they will have no </a:t>
            </a:r>
            <a:r>
              <a:rPr lang="en-US" sz="3200" dirty="0" smtClean="0"/>
              <a:t>[</a:t>
            </a:r>
            <a:r>
              <a:rPr lang="en-US" sz="3200" b="1" dirty="0" smtClean="0">
                <a:solidFill>
                  <a:srgbClr val="00B050"/>
                </a:solidFill>
                <a:effectLst>
                  <a:outerShdw blurRad="38100" dist="38100" dir="2700000" algn="tl">
                    <a:srgbClr val="000000">
                      <a:alpha val="43137"/>
                    </a:srgbClr>
                  </a:outerShdw>
                </a:effectLst>
                <a:latin typeface="Limelight" panose="02000000000000000000" pitchFamily="2" charset="0"/>
              </a:rPr>
              <a:t>PURPOSE</a:t>
            </a:r>
            <a:r>
              <a:rPr lang="en-US" sz="3200" dirty="0" smtClean="0"/>
              <a:t>] </a:t>
            </a:r>
            <a:r>
              <a:rPr lang="en-US" sz="3200" dirty="0"/>
              <a:t>to being in the </a:t>
            </a:r>
            <a:r>
              <a:rPr lang="en-US" sz="3200" dirty="0" smtClean="0"/>
              <a:t>group.</a:t>
            </a:r>
            <a:endParaRPr lang="en-ZA" sz="3200" dirty="0"/>
          </a:p>
        </p:txBody>
      </p:sp>
    </p:spTree>
    <p:extLst>
      <p:ext uri="{BB962C8B-B14F-4D97-AF65-F5344CB8AC3E}">
        <p14:creationId xmlns:p14="http://schemas.microsoft.com/office/powerpoint/2010/main" val="40370191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The World for Jesus</a:t>
            </a:r>
            <a:endParaRPr lang="en-ZA" dirty="0"/>
          </a:p>
        </p:txBody>
      </p:sp>
      <p:sp>
        <p:nvSpPr>
          <p:cNvPr id="3" name="Content Placeholder 2"/>
          <p:cNvSpPr>
            <a:spLocks noGrp="1"/>
          </p:cNvSpPr>
          <p:nvPr>
            <p:ph idx="1"/>
          </p:nvPr>
        </p:nvSpPr>
        <p:spPr/>
        <p:txBody>
          <a:bodyPr>
            <a:normAutofit fontScale="85000" lnSpcReduction="10000"/>
          </a:bodyPr>
          <a:lstStyle/>
          <a:p>
            <a:pPr algn="just"/>
            <a:r>
              <a:rPr lang="en-US" dirty="0"/>
              <a:t>“We’re not setting a goal today just to have a more successful church or so that the </a:t>
            </a:r>
            <a:r>
              <a:rPr lang="en-US" dirty="0" smtClean="0"/>
              <a:t>leaders &amp; pastors </a:t>
            </a:r>
            <a:r>
              <a:rPr lang="en-US" dirty="0"/>
              <a:t>can impress </a:t>
            </a:r>
            <a:r>
              <a:rPr lang="en-US" dirty="0" smtClean="0"/>
              <a:t>each other. </a:t>
            </a:r>
            <a:r>
              <a:rPr lang="en-US" dirty="0"/>
              <a:t>No, we want to </a:t>
            </a:r>
            <a:r>
              <a:rPr lang="en-US" dirty="0" smtClean="0"/>
              <a:t>grow small groups/house churches because </a:t>
            </a:r>
            <a:r>
              <a:rPr lang="en-US" dirty="0"/>
              <a:t>people are going to hell and we desire to </a:t>
            </a:r>
            <a:r>
              <a:rPr lang="en-US" dirty="0" smtClean="0">
                <a:solidFill>
                  <a:srgbClr val="00B050"/>
                </a:solidFill>
                <a:effectLst>
                  <a:outerShdw blurRad="38100" dist="38100" dir="2700000" algn="tl">
                    <a:srgbClr val="000000">
                      <a:alpha val="43137"/>
                    </a:srgbClr>
                  </a:outerShdw>
                </a:effectLst>
                <a:latin typeface="Limelight" panose="02000000000000000000" pitchFamily="2" charset="0"/>
              </a:rPr>
              <a:t>Reach the World for </a:t>
            </a:r>
            <a:r>
              <a:rPr lang="en-US" dirty="0">
                <a:solidFill>
                  <a:srgbClr val="00B050"/>
                </a:solidFill>
                <a:effectLst>
                  <a:outerShdw blurRad="38100" dist="38100" dir="2700000" algn="tl">
                    <a:srgbClr val="000000">
                      <a:alpha val="43137"/>
                    </a:srgbClr>
                  </a:outerShdw>
                </a:effectLst>
                <a:latin typeface="Limelight" panose="02000000000000000000" pitchFamily="2" charset="0"/>
              </a:rPr>
              <a:t>Jesus</a:t>
            </a:r>
            <a:r>
              <a:rPr lang="en-US" dirty="0" smtClean="0"/>
              <a:t>.”</a:t>
            </a:r>
          </a:p>
          <a:p>
            <a:pPr algn="just"/>
            <a:r>
              <a:rPr lang="en-ZA" dirty="0"/>
              <a:t>The only proper motivation for setting a goal for multiplying cell groups is to glorify God and advance His Kingdom.</a:t>
            </a:r>
          </a:p>
          <a:p>
            <a:pPr algn="just"/>
            <a:endParaRPr lang="en-ZA" dirty="0"/>
          </a:p>
        </p:txBody>
      </p:sp>
    </p:spTree>
    <p:extLst>
      <p:ext uri="{BB962C8B-B14F-4D97-AF65-F5344CB8AC3E}">
        <p14:creationId xmlns:p14="http://schemas.microsoft.com/office/powerpoint/2010/main" val="24934277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God’s Heart</a:t>
            </a:r>
            <a:endParaRPr lang="en-ZA" dirty="0"/>
          </a:p>
        </p:txBody>
      </p:sp>
      <p:sp>
        <p:nvSpPr>
          <p:cNvPr id="3" name="Content Placeholder 2"/>
          <p:cNvSpPr>
            <a:spLocks noGrp="1"/>
          </p:cNvSpPr>
          <p:nvPr>
            <p:ph idx="1"/>
          </p:nvPr>
        </p:nvSpPr>
        <p:spPr/>
        <p:txBody>
          <a:bodyPr/>
          <a:lstStyle/>
          <a:p>
            <a:pPr algn="just"/>
            <a:r>
              <a:rPr lang="en-US" dirty="0" smtClean="0"/>
              <a:t>We have </a:t>
            </a:r>
            <a:r>
              <a:rPr lang="en-US" dirty="0"/>
              <a:t>now come to realize that an ambition for church growth is literally God's ambition for a lost world. He is not willing that any should perish but that all might come to repentance.</a:t>
            </a:r>
            <a:endParaRPr lang="en-ZA" dirty="0"/>
          </a:p>
        </p:txBody>
      </p:sp>
      <p:pic>
        <p:nvPicPr>
          <p:cNvPr id="4" name="Picture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74888" y="303498"/>
            <a:ext cx="1224136" cy="918102"/>
          </a:xfrm>
          <a:prstGeom prst="rect">
            <a:avLst/>
          </a:prstGeom>
        </p:spPr>
      </p:pic>
    </p:spTree>
    <p:extLst>
      <p:ext uri="{BB962C8B-B14F-4D97-AF65-F5344CB8AC3E}">
        <p14:creationId xmlns:p14="http://schemas.microsoft.com/office/powerpoint/2010/main" val="16953113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Jesus is in the People’s Business</a:t>
            </a:r>
            <a:endParaRPr lang="en-ZA" dirty="0"/>
          </a:p>
        </p:txBody>
      </p:sp>
      <p:sp>
        <p:nvSpPr>
          <p:cNvPr id="3" name="Content Placeholder 2"/>
          <p:cNvSpPr>
            <a:spLocks noGrp="1"/>
          </p:cNvSpPr>
          <p:nvPr>
            <p:ph idx="1"/>
          </p:nvPr>
        </p:nvSpPr>
        <p:spPr/>
        <p:txBody>
          <a:bodyPr>
            <a:normAutofit lnSpcReduction="10000"/>
          </a:bodyPr>
          <a:lstStyle/>
          <a:p>
            <a:pPr algn="just"/>
            <a:r>
              <a:rPr lang="en-US" dirty="0"/>
              <a:t>He </a:t>
            </a:r>
            <a:r>
              <a:rPr lang="en-US" dirty="0" smtClean="0"/>
              <a:t>was patient </a:t>
            </a:r>
            <a:r>
              <a:rPr lang="en-US" dirty="0"/>
              <a:t>with </a:t>
            </a:r>
            <a:r>
              <a:rPr lang="en-US" dirty="0" smtClean="0">
                <a:solidFill>
                  <a:srgbClr val="00B050"/>
                </a:solidFill>
                <a:effectLst>
                  <a:outerShdw blurRad="38100" dist="38100" dir="2700000" algn="tl">
                    <a:srgbClr val="000000">
                      <a:alpha val="43137"/>
                    </a:srgbClr>
                  </a:outerShdw>
                </a:effectLst>
                <a:latin typeface="Limelight" panose="02000000000000000000" pitchFamily="2" charset="0"/>
              </a:rPr>
              <a:t>YOU</a:t>
            </a:r>
            <a:r>
              <a:rPr lang="en-US" dirty="0" smtClean="0"/>
              <a:t>, </a:t>
            </a:r>
            <a:r>
              <a:rPr lang="en-US" i="1" dirty="0" smtClean="0">
                <a:solidFill>
                  <a:srgbClr val="C00000"/>
                </a:solidFill>
              </a:rPr>
              <a:t>“not </a:t>
            </a:r>
            <a:r>
              <a:rPr lang="en-US" i="1" dirty="0">
                <a:solidFill>
                  <a:srgbClr val="C00000"/>
                </a:solidFill>
              </a:rPr>
              <a:t>wanting anyone to perish, but everyone to come to repentance” </a:t>
            </a:r>
            <a:r>
              <a:rPr lang="en-US" dirty="0" smtClean="0"/>
              <a:t>[</a:t>
            </a:r>
            <a:r>
              <a:rPr lang="en-US" dirty="0" smtClean="0">
                <a:solidFill>
                  <a:srgbClr val="FF0000"/>
                </a:solidFill>
                <a:effectLst>
                  <a:outerShdw blurRad="38100" dist="38100" dir="2700000" algn="tl">
                    <a:srgbClr val="000000">
                      <a:alpha val="43137"/>
                    </a:srgbClr>
                  </a:outerShdw>
                </a:effectLst>
                <a:latin typeface="Limelight" panose="02000000000000000000" pitchFamily="2" charset="0"/>
              </a:rPr>
              <a:t>2 </a:t>
            </a:r>
            <a:r>
              <a:rPr lang="en-US" dirty="0">
                <a:solidFill>
                  <a:srgbClr val="FF0000"/>
                </a:solidFill>
                <a:effectLst>
                  <a:outerShdw blurRad="38100" dist="38100" dir="2700000" algn="tl">
                    <a:srgbClr val="000000">
                      <a:alpha val="43137"/>
                    </a:srgbClr>
                  </a:outerShdw>
                </a:effectLst>
                <a:latin typeface="Limelight" panose="02000000000000000000" pitchFamily="2" charset="0"/>
              </a:rPr>
              <a:t>Peter </a:t>
            </a:r>
            <a:r>
              <a:rPr lang="en-US" dirty="0" smtClean="0">
                <a:solidFill>
                  <a:srgbClr val="FF0000"/>
                </a:solidFill>
                <a:effectLst>
                  <a:outerShdw blurRad="38100" dist="38100" dir="2700000" algn="tl">
                    <a:srgbClr val="000000">
                      <a:alpha val="43137"/>
                    </a:srgbClr>
                  </a:outerShdw>
                </a:effectLst>
                <a:latin typeface="Limelight" panose="02000000000000000000" pitchFamily="2" charset="0"/>
              </a:rPr>
              <a:t>3:</a:t>
            </a:r>
            <a:r>
              <a:rPr lang="en-US" baseline="30000" dirty="0" smtClean="0">
                <a:solidFill>
                  <a:srgbClr val="FF0000"/>
                </a:solidFill>
                <a:effectLst>
                  <a:outerShdw blurRad="38100" dist="38100" dir="2700000" algn="tl">
                    <a:srgbClr val="000000">
                      <a:alpha val="43137"/>
                    </a:srgbClr>
                  </a:outerShdw>
                </a:effectLst>
                <a:latin typeface="Limelight" panose="02000000000000000000" pitchFamily="2" charset="0"/>
              </a:rPr>
              <a:t>8-9</a:t>
            </a:r>
            <a:r>
              <a:rPr lang="en-US" dirty="0"/>
              <a:t>]</a:t>
            </a:r>
            <a:r>
              <a:rPr lang="en-US" dirty="0" smtClean="0"/>
              <a:t>. </a:t>
            </a:r>
            <a:r>
              <a:rPr lang="en-US" dirty="0"/>
              <a:t>Paul wrote to his disciple Timothy: </a:t>
            </a:r>
            <a:r>
              <a:rPr lang="en-US" i="1" dirty="0">
                <a:solidFill>
                  <a:srgbClr val="C00000"/>
                </a:solidFill>
              </a:rPr>
              <a:t>“This is good, and pleases God our Savior, who wants </a:t>
            </a:r>
            <a:r>
              <a:rPr lang="en-US" i="1" dirty="0" smtClean="0">
                <a:solidFill>
                  <a:srgbClr val="C00000"/>
                </a:solidFill>
              </a:rPr>
              <a:t>[all] </a:t>
            </a:r>
            <a:r>
              <a:rPr lang="en-US" i="1" dirty="0">
                <a:solidFill>
                  <a:srgbClr val="C00000"/>
                </a:solidFill>
              </a:rPr>
              <a:t>men to be saved and to come to a knowledge of the </a:t>
            </a:r>
            <a:r>
              <a:rPr lang="en-US" i="1" dirty="0" smtClean="0">
                <a:solidFill>
                  <a:srgbClr val="C00000"/>
                </a:solidFill>
              </a:rPr>
              <a:t>truth”</a:t>
            </a:r>
            <a:endParaRPr lang="en-ZA" i="1" dirty="0">
              <a:solidFill>
                <a:srgbClr val="C00000"/>
              </a:solidFill>
            </a:endParaRPr>
          </a:p>
        </p:txBody>
      </p:sp>
    </p:spTree>
    <p:extLst>
      <p:ext uri="{BB962C8B-B14F-4D97-AF65-F5344CB8AC3E}">
        <p14:creationId xmlns:p14="http://schemas.microsoft.com/office/powerpoint/2010/main" val="4034405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latin typeface="Limelight" panose="02000000000000000000" pitchFamily="2" charset="0"/>
              </a:rPr>
              <a:t>Matthew </a:t>
            </a:r>
            <a:r>
              <a:rPr lang="en-US" dirty="0" smtClean="0">
                <a:solidFill>
                  <a:srgbClr val="FF0000"/>
                </a:solidFill>
                <a:latin typeface="Limelight" panose="02000000000000000000" pitchFamily="2" charset="0"/>
              </a:rPr>
              <a:t>9:</a:t>
            </a:r>
            <a:r>
              <a:rPr lang="en-US" baseline="30000" dirty="0" smtClean="0">
                <a:solidFill>
                  <a:srgbClr val="FF0000"/>
                </a:solidFill>
                <a:latin typeface="Limelight" panose="02000000000000000000" pitchFamily="2" charset="0"/>
              </a:rPr>
              <a:t>35-37</a:t>
            </a:r>
            <a:r>
              <a:rPr lang="en-US" dirty="0" smtClean="0">
                <a:solidFill>
                  <a:srgbClr val="FF0000"/>
                </a:solidFill>
                <a:latin typeface="Limelight" panose="02000000000000000000" pitchFamily="2" charset="0"/>
              </a:rPr>
              <a:t> </a:t>
            </a:r>
            <a:endParaRPr lang="en-ZA" dirty="0">
              <a:solidFill>
                <a:srgbClr val="FF0000"/>
              </a:solidFill>
              <a:latin typeface="Limelight" panose="02000000000000000000" pitchFamily="2" charset="0"/>
            </a:endParaRPr>
          </a:p>
        </p:txBody>
      </p:sp>
      <p:sp>
        <p:nvSpPr>
          <p:cNvPr id="3" name="Content Placeholder 2"/>
          <p:cNvSpPr>
            <a:spLocks noGrp="1"/>
          </p:cNvSpPr>
          <p:nvPr>
            <p:ph idx="1"/>
          </p:nvPr>
        </p:nvSpPr>
        <p:spPr>
          <a:xfrm>
            <a:off x="457200" y="1200150"/>
            <a:ext cx="8229600" cy="3747864"/>
          </a:xfrm>
        </p:spPr>
        <p:txBody>
          <a:bodyPr>
            <a:normAutofit fontScale="85000" lnSpcReduction="10000"/>
          </a:bodyPr>
          <a:lstStyle/>
          <a:p>
            <a:pPr algn="just"/>
            <a:r>
              <a:rPr lang="en-US" dirty="0" smtClean="0"/>
              <a:t>Jesus went </a:t>
            </a:r>
            <a:r>
              <a:rPr lang="en-US" dirty="0"/>
              <a:t>through all the towns and villages, teaching in their synagogues, preaching the </a:t>
            </a:r>
            <a:r>
              <a:rPr lang="en-US" dirty="0" smtClean="0"/>
              <a:t>[Good News] </a:t>
            </a:r>
            <a:r>
              <a:rPr lang="en-US" dirty="0"/>
              <a:t>of the kingdom and healing every disease and sickness. </a:t>
            </a:r>
            <a:r>
              <a:rPr lang="en-US" b="1" baseline="30000" dirty="0">
                <a:solidFill>
                  <a:srgbClr val="C00000"/>
                </a:solidFill>
                <a:effectLst>
                  <a:outerShdw blurRad="38100" dist="38100" dir="2700000" algn="tl">
                    <a:srgbClr val="000000">
                      <a:alpha val="43137"/>
                    </a:srgbClr>
                  </a:outerShdw>
                </a:effectLst>
                <a:latin typeface="Limelight" panose="02000000000000000000" pitchFamily="2" charset="0"/>
              </a:rPr>
              <a:t>36</a:t>
            </a:r>
            <a:r>
              <a:rPr lang="en-US" i="1" dirty="0">
                <a:solidFill>
                  <a:srgbClr val="C00000"/>
                </a:solidFill>
              </a:rPr>
              <a:t> When he saw the crowds, he had compassion on them, because they were harassed and helpless, like sheep without a shepherd. </a:t>
            </a:r>
            <a:r>
              <a:rPr lang="en-US" b="1" baseline="30000" dirty="0">
                <a:solidFill>
                  <a:srgbClr val="C00000"/>
                </a:solidFill>
                <a:effectLst>
                  <a:outerShdw blurRad="38100" dist="38100" dir="2700000" algn="tl">
                    <a:srgbClr val="000000">
                      <a:alpha val="43137"/>
                    </a:srgbClr>
                  </a:outerShdw>
                </a:effectLst>
                <a:latin typeface="Limelight" panose="02000000000000000000" pitchFamily="2" charset="0"/>
              </a:rPr>
              <a:t>37</a:t>
            </a:r>
            <a:r>
              <a:rPr lang="en-US" i="1" dirty="0">
                <a:solidFill>
                  <a:srgbClr val="C00000"/>
                </a:solidFill>
              </a:rPr>
              <a:t> Then he said to his disciples, “The harvest is plentiful but the workers are few. </a:t>
            </a:r>
            <a:r>
              <a:rPr lang="en-US" b="1" baseline="30000" dirty="0">
                <a:solidFill>
                  <a:srgbClr val="C00000"/>
                </a:solidFill>
                <a:effectLst>
                  <a:outerShdw blurRad="38100" dist="38100" dir="2700000" algn="tl">
                    <a:srgbClr val="000000">
                      <a:alpha val="43137"/>
                    </a:srgbClr>
                  </a:outerShdw>
                </a:effectLst>
                <a:latin typeface="Limelight" panose="02000000000000000000" pitchFamily="2" charset="0"/>
              </a:rPr>
              <a:t>38</a:t>
            </a:r>
            <a:r>
              <a:rPr lang="en-US" i="1" dirty="0">
                <a:solidFill>
                  <a:srgbClr val="C00000"/>
                </a:solidFill>
              </a:rPr>
              <a:t> Ask the Lord of the harvest, therefore, to send out workers into his harvest field.</a:t>
            </a:r>
            <a:endParaRPr lang="en-ZA" i="1" dirty="0">
              <a:solidFill>
                <a:srgbClr val="C00000"/>
              </a:solidFill>
            </a:endParaRPr>
          </a:p>
        </p:txBody>
      </p:sp>
    </p:spTree>
    <p:extLst>
      <p:ext uri="{BB962C8B-B14F-4D97-AF65-F5344CB8AC3E}">
        <p14:creationId xmlns:p14="http://schemas.microsoft.com/office/powerpoint/2010/main" val="12082466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Jesus fulfills His own strategy</a:t>
            </a:r>
            <a:endParaRPr lang="en-ZA" dirty="0"/>
          </a:p>
        </p:txBody>
      </p:sp>
      <p:sp>
        <p:nvSpPr>
          <p:cNvPr id="3" name="Content Placeholder 2"/>
          <p:cNvSpPr>
            <a:spLocks noGrp="1"/>
          </p:cNvSpPr>
          <p:nvPr>
            <p:ph idx="1"/>
          </p:nvPr>
        </p:nvSpPr>
        <p:spPr/>
        <p:txBody>
          <a:bodyPr>
            <a:normAutofit fontScale="85000" lnSpcReduction="10000"/>
          </a:bodyPr>
          <a:lstStyle/>
          <a:p>
            <a:pPr algn="just"/>
            <a:r>
              <a:rPr lang="en-US" i="1" dirty="0" smtClean="0">
                <a:solidFill>
                  <a:srgbClr val="C00000"/>
                </a:solidFill>
              </a:rPr>
              <a:t>“</a:t>
            </a:r>
            <a:r>
              <a:rPr lang="en-US" i="1" dirty="0">
                <a:solidFill>
                  <a:srgbClr val="C00000"/>
                </a:solidFill>
              </a:rPr>
              <a:t>He called his twelve disciples to </a:t>
            </a:r>
            <a:r>
              <a:rPr lang="en-US" i="1" dirty="0" smtClean="0">
                <a:solidFill>
                  <a:srgbClr val="C00000"/>
                </a:solidFill>
              </a:rPr>
              <a:t>Him </a:t>
            </a:r>
            <a:r>
              <a:rPr lang="en-US" i="1" dirty="0">
                <a:solidFill>
                  <a:srgbClr val="C00000"/>
                </a:solidFill>
              </a:rPr>
              <a:t>and gave them authority to drive out evil spirits and to heal every disease and sickness</a:t>
            </a:r>
            <a:r>
              <a:rPr lang="en-US" i="1" dirty="0" smtClean="0">
                <a:solidFill>
                  <a:srgbClr val="C00000"/>
                </a:solidFill>
              </a:rPr>
              <a:t>.</a:t>
            </a:r>
          </a:p>
          <a:p>
            <a:pPr algn="just"/>
            <a:endParaRPr lang="en-US" i="1" dirty="0">
              <a:solidFill>
                <a:srgbClr val="C00000"/>
              </a:solidFill>
            </a:endParaRPr>
          </a:p>
          <a:p>
            <a:pPr algn="just"/>
            <a:r>
              <a:rPr lang="en-US" dirty="0"/>
              <a:t>He spent </a:t>
            </a:r>
            <a:r>
              <a:rPr lang="en-US" dirty="0" smtClean="0"/>
              <a:t>His life </a:t>
            </a:r>
            <a:r>
              <a:rPr lang="en-US" b="1" dirty="0">
                <a:solidFill>
                  <a:srgbClr val="00B050"/>
                </a:solidFill>
                <a:effectLst>
                  <a:outerShdw blurRad="38100" dist="38100" dir="2700000" algn="tl">
                    <a:srgbClr val="000000">
                      <a:alpha val="43137"/>
                    </a:srgbClr>
                  </a:outerShdw>
                </a:effectLst>
                <a:latin typeface="Limelight" panose="02000000000000000000" pitchFamily="2" charset="0"/>
              </a:rPr>
              <a:t>developing </a:t>
            </a:r>
            <a:r>
              <a:rPr lang="en-US" b="1" dirty="0" smtClean="0">
                <a:solidFill>
                  <a:srgbClr val="00B050"/>
                </a:solidFill>
                <a:effectLst>
                  <a:outerShdw blurRad="38100" dist="38100" dir="2700000" algn="tl">
                    <a:srgbClr val="000000">
                      <a:alpha val="43137"/>
                    </a:srgbClr>
                  </a:outerShdw>
                </a:effectLst>
                <a:latin typeface="Limelight" panose="02000000000000000000" pitchFamily="2" charset="0"/>
              </a:rPr>
              <a:t>12 leaders</a:t>
            </a:r>
            <a:r>
              <a:rPr lang="en-US" dirty="0" smtClean="0">
                <a:solidFill>
                  <a:srgbClr val="00B050"/>
                </a:solidFill>
                <a:effectLst>
                  <a:outerShdw blurRad="38100" dist="38100" dir="2700000" algn="tl">
                    <a:srgbClr val="000000">
                      <a:alpha val="43137"/>
                    </a:srgbClr>
                  </a:outerShdw>
                </a:effectLst>
                <a:latin typeface="Limelight" panose="02000000000000000000" pitchFamily="2" charset="0"/>
              </a:rPr>
              <a:t> </a:t>
            </a:r>
            <a:r>
              <a:rPr lang="en-US" dirty="0"/>
              <a:t>to reap the harvest after His departure. He accomplished His purpose, leaving behind twelve leaders that stood up to the entire Roman empire and won.</a:t>
            </a:r>
            <a:endParaRPr lang="en-ZA" i="1" dirty="0">
              <a:solidFill>
                <a:srgbClr val="C00000"/>
              </a:solidFill>
            </a:endParaRPr>
          </a:p>
        </p:txBody>
      </p:sp>
    </p:spTree>
    <p:extLst>
      <p:ext uri="{BB962C8B-B14F-4D97-AF65-F5344CB8AC3E}">
        <p14:creationId xmlns:p14="http://schemas.microsoft.com/office/powerpoint/2010/main" val="24267413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b="1" dirty="0" smtClean="0">
                <a:solidFill>
                  <a:srgbClr val="00B050"/>
                </a:solidFill>
                <a:effectLst>
                  <a:outerShdw blurRad="38100" dist="38100" dir="2700000" algn="tl">
                    <a:srgbClr val="000000">
                      <a:alpha val="43137"/>
                    </a:srgbClr>
                  </a:outerShdw>
                </a:effectLst>
                <a:latin typeface="Limelight" panose="02000000000000000000" pitchFamily="2" charset="0"/>
              </a:rPr>
              <a:t>Multiply</a:t>
            </a:r>
            <a:r>
              <a:rPr lang="en-ZA" dirty="0" smtClean="0">
                <a:solidFill>
                  <a:srgbClr val="00B050"/>
                </a:solidFill>
                <a:effectLst>
                  <a:outerShdw blurRad="38100" dist="38100" dir="2700000" algn="tl">
                    <a:srgbClr val="000000">
                      <a:alpha val="43137"/>
                    </a:srgbClr>
                  </a:outerShdw>
                </a:effectLst>
              </a:rPr>
              <a:t> </a:t>
            </a:r>
            <a:r>
              <a:rPr lang="en-ZA" dirty="0" smtClean="0"/>
              <a:t>Yourself </a:t>
            </a:r>
            <a:r>
              <a:rPr lang="en-ZA" sz="3600" dirty="0" smtClean="0"/>
              <a:t>[Advancing the Kingdom]</a:t>
            </a:r>
            <a:endParaRPr lang="en-ZA" dirty="0"/>
          </a:p>
        </p:txBody>
      </p:sp>
      <p:sp>
        <p:nvSpPr>
          <p:cNvPr id="3" name="Content Placeholder 2"/>
          <p:cNvSpPr>
            <a:spLocks noGrp="1"/>
          </p:cNvSpPr>
          <p:nvPr>
            <p:ph idx="1"/>
          </p:nvPr>
        </p:nvSpPr>
        <p:spPr/>
        <p:txBody>
          <a:bodyPr>
            <a:normAutofit fontScale="85000" lnSpcReduction="20000"/>
          </a:bodyPr>
          <a:lstStyle/>
          <a:p>
            <a:r>
              <a:rPr lang="en-ZA" dirty="0" smtClean="0"/>
              <a:t>Pray</a:t>
            </a:r>
          </a:p>
          <a:p>
            <a:pPr lvl="1"/>
            <a:r>
              <a:rPr lang="en-ZA" dirty="0" smtClean="0"/>
              <a:t>Connected to God [</a:t>
            </a:r>
            <a:r>
              <a:rPr lang="en-ZA" b="1" dirty="0" smtClean="0">
                <a:solidFill>
                  <a:srgbClr val="00B050"/>
                </a:solidFill>
                <a:effectLst>
                  <a:outerShdw blurRad="38100" dist="38100" dir="2700000" algn="tl">
                    <a:srgbClr val="000000">
                      <a:alpha val="43137"/>
                    </a:srgbClr>
                  </a:outerShdw>
                </a:effectLst>
                <a:latin typeface="Limelight" panose="02000000000000000000" pitchFamily="2" charset="0"/>
              </a:rPr>
              <a:t>Source</a:t>
            </a:r>
            <a:r>
              <a:rPr lang="en-ZA" dirty="0" smtClean="0"/>
              <a:t>]</a:t>
            </a:r>
          </a:p>
          <a:p>
            <a:r>
              <a:rPr lang="en-ZA" dirty="0" smtClean="0"/>
              <a:t>Identify</a:t>
            </a:r>
          </a:p>
          <a:p>
            <a:r>
              <a:rPr lang="en-ZA" dirty="0" smtClean="0"/>
              <a:t>Discipleship</a:t>
            </a:r>
          </a:p>
          <a:p>
            <a:pPr lvl="1"/>
            <a:r>
              <a:rPr lang="en-ZA" dirty="0" smtClean="0"/>
              <a:t>Mentoring</a:t>
            </a:r>
          </a:p>
          <a:p>
            <a:pPr lvl="1"/>
            <a:r>
              <a:rPr lang="en-ZA" dirty="0" smtClean="0"/>
              <a:t>Exposure</a:t>
            </a:r>
          </a:p>
          <a:p>
            <a:r>
              <a:rPr lang="en-ZA" dirty="0" smtClean="0"/>
              <a:t>Work towards a set date [</a:t>
            </a:r>
            <a:r>
              <a:rPr lang="en-ZA" b="1" dirty="0" smtClean="0">
                <a:solidFill>
                  <a:srgbClr val="00B050"/>
                </a:solidFill>
                <a:effectLst>
                  <a:outerShdw blurRad="38100" dist="38100" dir="2700000" algn="tl">
                    <a:srgbClr val="000000">
                      <a:alpha val="43137"/>
                    </a:srgbClr>
                  </a:outerShdw>
                </a:effectLst>
                <a:latin typeface="Limelight" panose="02000000000000000000" pitchFamily="2" charset="0"/>
              </a:rPr>
              <a:t>Plan</a:t>
            </a:r>
            <a:r>
              <a:rPr lang="en-ZA" dirty="0" smtClean="0"/>
              <a:t>]</a:t>
            </a:r>
          </a:p>
          <a:p>
            <a:pPr lvl="1"/>
            <a:r>
              <a:rPr lang="en-ZA" dirty="0" smtClean="0"/>
              <a:t>Keep Group informed [Focus on Kingdom]</a:t>
            </a:r>
            <a:endParaRPr lang="en-ZA" dirty="0"/>
          </a:p>
        </p:txBody>
      </p:sp>
    </p:spTree>
    <p:extLst>
      <p:ext uri="{BB962C8B-B14F-4D97-AF65-F5344CB8AC3E}">
        <p14:creationId xmlns:p14="http://schemas.microsoft.com/office/powerpoint/2010/main" val="24410832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effectLst>
                  <a:outerShdw blurRad="38100" dist="38100" dir="2700000" algn="tl">
                    <a:srgbClr val="000000">
                      <a:alpha val="43137"/>
                    </a:srgbClr>
                  </a:outerShdw>
                </a:effectLst>
              </a:rPr>
              <a:t>Small Group GOALS</a:t>
            </a:r>
            <a:endParaRPr lang="en-ZA"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ZA" dirty="0" smtClean="0"/>
              <a:t>Active in the Kingdom</a:t>
            </a:r>
          </a:p>
          <a:p>
            <a:r>
              <a:rPr lang="en-ZA" dirty="0" smtClean="0"/>
              <a:t>Serving</a:t>
            </a:r>
          </a:p>
          <a:p>
            <a:r>
              <a:rPr lang="en-ZA" dirty="0" smtClean="0"/>
              <a:t>Outreaches</a:t>
            </a:r>
          </a:p>
          <a:p>
            <a:r>
              <a:rPr lang="en-ZA" dirty="0" smtClean="0"/>
              <a:t>Salvations</a:t>
            </a:r>
          </a:p>
          <a:p>
            <a:r>
              <a:rPr lang="en-ZA" dirty="0" smtClean="0"/>
              <a:t>Baptism’s</a:t>
            </a:r>
          </a:p>
          <a:p>
            <a:endParaRPr lang="en-ZA" dirty="0"/>
          </a:p>
        </p:txBody>
      </p:sp>
    </p:spTree>
    <p:extLst>
      <p:ext uri="{BB962C8B-B14F-4D97-AF65-F5344CB8AC3E}">
        <p14:creationId xmlns:p14="http://schemas.microsoft.com/office/powerpoint/2010/main" val="32919684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GOD’S STRATEGY &amp; PLANNING</a:t>
            </a:r>
            <a:endParaRPr lang="en-ZA" dirty="0"/>
          </a:p>
        </p:txBody>
      </p:sp>
      <p:sp>
        <p:nvSpPr>
          <p:cNvPr id="3" name="Content Placeholder 2"/>
          <p:cNvSpPr>
            <a:spLocks noGrp="1"/>
          </p:cNvSpPr>
          <p:nvPr>
            <p:ph idx="1"/>
          </p:nvPr>
        </p:nvSpPr>
        <p:spPr/>
        <p:txBody>
          <a:bodyPr>
            <a:normAutofit fontScale="70000" lnSpcReduction="20000"/>
          </a:bodyPr>
          <a:lstStyle/>
          <a:p>
            <a:r>
              <a:rPr lang="en-US" dirty="0"/>
              <a:t>1.1	Old Testament – Exo 18: 13-27</a:t>
            </a:r>
          </a:p>
          <a:p>
            <a:endParaRPr lang="en-US" dirty="0"/>
          </a:p>
          <a:p>
            <a:r>
              <a:rPr lang="en-US" dirty="0"/>
              <a:t>1.2	New Testament</a:t>
            </a:r>
          </a:p>
          <a:p>
            <a:r>
              <a:rPr lang="en-US" dirty="0" smtClean="0"/>
              <a:t>OIKOS-principle </a:t>
            </a:r>
            <a:r>
              <a:rPr lang="en-US" dirty="0"/>
              <a:t>[“</a:t>
            </a:r>
            <a:r>
              <a:rPr lang="en-US" dirty="0" err="1"/>
              <a:t>oikos</a:t>
            </a:r>
            <a:r>
              <a:rPr lang="en-US" dirty="0"/>
              <a:t>” = household]</a:t>
            </a:r>
          </a:p>
          <a:p>
            <a:r>
              <a:rPr lang="en-US" dirty="0"/>
              <a:t>Jesus served in other “</a:t>
            </a:r>
            <a:r>
              <a:rPr lang="en-US" dirty="0" err="1"/>
              <a:t>oikos</a:t>
            </a:r>
            <a:r>
              <a:rPr lang="en-US" dirty="0"/>
              <a:t>” - Luke 7:36-50; Luke 19:1-10</a:t>
            </a:r>
          </a:p>
          <a:p>
            <a:r>
              <a:rPr lang="en-US" dirty="0"/>
              <a:t>The 1st Church come together in “</a:t>
            </a:r>
            <a:r>
              <a:rPr lang="en-US" dirty="0" err="1"/>
              <a:t>oikos</a:t>
            </a:r>
            <a:r>
              <a:rPr lang="en-US" dirty="0"/>
              <a:t>” – Acts. 2</a:t>
            </a:r>
          </a:p>
          <a:p>
            <a:r>
              <a:rPr lang="en-US" dirty="0"/>
              <a:t>Houses used for prayer [Acts 12:12], bread were broken [Acts 2:46], moments of “fellowship” were held [Acts 21:7], Evangelistic meetings [Acts 5:42, 10:22], etc.</a:t>
            </a:r>
          </a:p>
          <a:p>
            <a:r>
              <a:rPr lang="en-US" dirty="0"/>
              <a:t>Building relationships.</a:t>
            </a:r>
          </a:p>
          <a:p>
            <a:endParaRPr lang="en-ZA" dirty="0"/>
          </a:p>
        </p:txBody>
      </p:sp>
    </p:spTree>
    <p:extLst>
      <p:ext uri="{BB962C8B-B14F-4D97-AF65-F5344CB8AC3E}">
        <p14:creationId xmlns:p14="http://schemas.microsoft.com/office/powerpoint/2010/main" val="4015367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470"/>
            <a:ext cx="8229600" cy="857250"/>
          </a:xfrm>
        </p:spPr>
        <p:txBody>
          <a:bodyPr>
            <a:noAutofit/>
          </a:bodyPr>
          <a:lstStyle/>
          <a:p>
            <a:r>
              <a:rPr lang="en-ZA" sz="3600" dirty="0" smtClean="0"/>
              <a:t>Habits </a:t>
            </a:r>
            <a:r>
              <a:rPr lang="en-ZA" sz="3600" dirty="0"/>
              <a:t>of </a:t>
            </a:r>
            <a:r>
              <a:rPr lang="en-ZA" sz="3600" dirty="0" smtClean="0"/>
              <a:t>Effective Small Group Leaders</a:t>
            </a:r>
            <a:endParaRPr lang="en-ZA" sz="3600" dirty="0"/>
          </a:p>
        </p:txBody>
      </p:sp>
      <p:sp>
        <p:nvSpPr>
          <p:cNvPr id="3" name="Content Placeholder 2"/>
          <p:cNvSpPr>
            <a:spLocks noGrp="1"/>
          </p:cNvSpPr>
          <p:nvPr>
            <p:ph idx="1"/>
          </p:nvPr>
        </p:nvSpPr>
        <p:spPr>
          <a:xfrm>
            <a:off x="457200" y="1200150"/>
            <a:ext cx="8229600" cy="3639852"/>
          </a:xfrm>
        </p:spPr>
        <p:txBody>
          <a:bodyPr>
            <a:normAutofit fontScale="85000" lnSpcReduction="20000"/>
          </a:bodyPr>
          <a:lstStyle/>
          <a:p>
            <a:pPr lvl="0" algn="just"/>
            <a:r>
              <a:rPr lang="en-ZA" b="1" dirty="0" smtClean="0">
                <a:solidFill>
                  <a:srgbClr val="00B050"/>
                </a:solidFill>
                <a:effectLst>
                  <a:outerShdw blurRad="38100" dist="38100" dir="2700000" algn="tl">
                    <a:srgbClr val="000000">
                      <a:alpha val="43137"/>
                    </a:srgbClr>
                  </a:outerShdw>
                </a:effectLst>
                <a:latin typeface="Limelight" panose="02000000000000000000" pitchFamily="2" charset="0"/>
              </a:rPr>
              <a:t>Dream</a:t>
            </a:r>
            <a:r>
              <a:rPr lang="en-ZA" dirty="0" smtClean="0">
                <a:solidFill>
                  <a:srgbClr val="00B050"/>
                </a:solidFill>
                <a:effectLst>
                  <a:outerShdw blurRad="38100" dist="38100" dir="2700000" algn="tl">
                    <a:srgbClr val="000000">
                      <a:alpha val="43137"/>
                    </a:srgbClr>
                  </a:outerShdw>
                </a:effectLst>
                <a:latin typeface="Limelight" panose="02000000000000000000" pitchFamily="2" charset="0"/>
              </a:rPr>
              <a:t> </a:t>
            </a:r>
            <a:r>
              <a:rPr lang="en-ZA" dirty="0"/>
              <a:t>of leading a healthy, growing, multiplying group.</a:t>
            </a:r>
          </a:p>
          <a:p>
            <a:pPr lvl="0" algn="just"/>
            <a:r>
              <a:rPr lang="en-ZA" b="1" dirty="0">
                <a:solidFill>
                  <a:srgbClr val="00B050"/>
                </a:solidFill>
                <a:effectLst>
                  <a:outerShdw blurRad="38100" dist="38100" dir="2700000" algn="tl">
                    <a:srgbClr val="000000">
                      <a:alpha val="43137"/>
                    </a:srgbClr>
                  </a:outerShdw>
                </a:effectLst>
                <a:latin typeface="Limelight" panose="02000000000000000000" pitchFamily="2" charset="0"/>
              </a:rPr>
              <a:t>Pray</a:t>
            </a:r>
            <a:r>
              <a:rPr lang="en-ZA" dirty="0">
                <a:solidFill>
                  <a:srgbClr val="00B050"/>
                </a:solidFill>
                <a:effectLst>
                  <a:outerShdw blurRad="38100" dist="38100" dir="2700000" algn="tl">
                    <a:srgbClr val="000000">
                      <a:alpha val="43137"/>
                    </a:srgbClr>
                  </a:outerShdw>
                </a:effectLst>
                <a:latin typeface="Limelight" panose="02000000000000000000" pitchFamily="2" charset="0"/>
              </a:rPr>
              <a:t> </a:t>
            </a:r>
            <a:r>
              <a:rPr lang="en-ZA" dirty="0"/>
              <a:t>for group members daily.</a:t>
            </a:r>
          </a:p>
          <a:p>
            <a:pPr lvl="0" algn="just"/>
            <a:r>
              <a:rPr lang="en-ZA" b="1" dirty="0">
                <a:solidFill>
                  <a:srgbClr val="00B050"/>
                </a:solidFill>
                <a:effectLst>
                  <a:outerShdw blurRad="38100" dist="38100" dir="2700000" algn="tl">
                    <a:srgbClr val="000000">
                      <a:alpha val="43137"/>
                    </a:srgbClr>
                  </a:outerShdw>
                </a:effectLst>
                <a:latin typeface="Limelight" panose="02000000000000000000" pitchFamily="2" charset="0"/>
              </a:rPr>
              <a:t>Invite</a:t>
            </a:r>
            <a:r>
              <a:rPr lang="en-ZA" dirty="0">
                <a:solidFill>
                  <a:srgbClr val="00B050"/>
                </a:solidFill>
                <a:effectLst>
                  <a:outerShdw blurRad="38100" dist="38100" dir="2700000" algn="tl">
                    <a:srgbClr val="000000">
                      <a:alpha val="43137"/>
                    </a:srgbClr>
                  </a:outerShdw>
                </a:effectLst>
                <a:latin typeface="Limelight" panose="02000000000000000000" pitchFamily="2" charset="0"/>
              </a:rPr>
              <a:t> </a:t>
            </a:r>
            <a:r>
              <a:rPr lang="en-ZA" dirty="0"/>
              <a:t>new people to visit the group weekly.</a:t>
            </a:r>
          </a:p>
          <a:p>
            <a:pPr lvl="0" algn="just"/>
            <a:r>
              <a:rPr lang="en-ZA" b="1" dirty="0">
                <a:solidFill>
                  <a:srgbClr val="00B050"/>
                </a:solidFill>
                <a:effectLst>
                  <a:outerShdw blurRad="38100" dist="38100" dir="2700000" algn="tl">
                    <a:srgbClr val="000000">
                      <a:alpha val="43137"/>
                    </a:srgbClr>
                  </a:outerShdw>
                </a:effectLst>
                <a:latin typeface="Limelight" panose="02000000000000000000" pitchFamily="2" charset="0"/>
              </a:rPr>
              <a:t>Contact</a:t>
            </a:r>
            <a:r>
              <a:rPr lang="en-ZA" dirty="0">
                <a:solidFill>
                  <a:srgbClr val="00B050"/>
                </a:solidFill>
                <a:effectLst>
                  <a:outerShdw blurRad="38100" dist="38100" dir="2700000" algn="tl">
                    <a:srgbClr val="000000">
                      <a:alpha val="43137"/>
                    </a:srgbClr>
                  </a:outerShdw>
                </a:effectLst>
                <a:latin typeface="Limelight" panose="02000000000000000000" pitchFamily="2" charset="0"/>
              </a:rPr>
              <a:t> </a:t>
            </a:r>
            <a:r>
              <a:rPr lang="en-ZA" dirty="0"/>
              <a:t>group members regularly.</a:t>
            </a:r>
          </a:p>
          <a:p>
            <a:pPr lvl="0" algn="just"/>
            <a:r>
              <a:rPr lang="en-ZA" b="1" dirty="0">
                <a:solidFill>
                  <a:srgbClr val="00B050"/>
                </a:solidFill>
                <a:effectLst>
                  <a:outerShdw blurRad="38100" dist="38100" dir="2700000" algn="tl">
                    <a:srgbClr val="000000">
                      <a:alpha val="43137"/>
                    </a:srgbClr>
                  </a:outerShdw>
                </a:effectLst>
                <a:latin typeface="Limelight" panose="02000000000000000000" pitchFamily="2" charset="0"/>
              </a:rPr>
              <a:t>Prepare</a:t>
            </a:r>
            <a:r>
              <a:rPr lang="en-ZA" dirty="0">
                <a:solidFill>
                  <a:srgbClr val="00B050"/>
                </a:solidFill>
                <a:effectLst>
                  <a:outerShdw blurRad="38100" dist="38100" dir="2700000" algn="tl">
                    <a:srgbClr val="000000">
                      <a:alpha val="43137"/>
                    </a:srgbClr>
                  </a:outerShdw>
                </a:effectLst>
                <a:latin typeface="Limelight" panose="02000000000000000000" pitchFamily="2" charset="0"/>
              </a:rPr>
              <a:t> </a:t>
            </a:r>
            <a:r>
              <a:rPr lang="en-ZA" dirty="0"/>
              <a:t>for the group meeting.</a:t>
            </a:r>
          </a:p>
          <a:p>
            <a:pPr lvl="0" algn="just"/>
            <a:r>
              <a:rPr lang="en-ZA" b="1" dirty="0">
                <a:solidFill>
                  <a:srgbClr val="00B050"/>
                </a:solidFill>
                <a:effectLst>
                  <a:outerShdw blurRad="38100" dist="38100" dir="2700000" algn="tl">
                    <a:srgbClr val="000000">
                      <a:alpha val="43137"/>
                    </a:srgbClr>
                  </a:outerShdw>
                </a:effectLst>
                <a:latin typeface="Limelight" panose="02000000000000000000" pitchFamily="2" charset="0"/>
              </a:rPr>
              <a:t>Mentor</a:t>
            </a:r>
            <a:r>
              <a:rPr lang="en-ZA" dirty="0">
                <a:solidFill>
                  <a:srgbClr val="00B050"/>
                </a:solidFill>
                <a:effectLst>
                  <a:outerShdw blurRad="38100" dist="38100" dir="2700000" algn="tl">
                    <a:srgbClr val="000000">
                      <a:alpha val="43137"/>
                    </a:srgbClr>
                  </a:outerShdw>
                </a:effectLst>
                <a:latin typeface="Limelight" panose="02000000000000000000" pitchFamily="2" charset="0"/>
              </a:rPr>
              <a:t> </a:t>
            </a:r>
            <a:r>
              <a:rPr lang="en-ZA" dirty="0"/>
              <a:t>an apprentice leader.</a:t>
            </a:r>
          </a:p>
          <a:p>
            <a:pPr lvl="0" algn="just"/>
            <a:r>
              <a:rPr lang="en-ZA" b="1" dirty="0">
                <a:solidFill>
                  <a:srgbClr val="00B050"/>
                </a:solidFill>
                <a:effectLst>
                  <a:outerShdw blurRad="38100" dist="38100" dir="2700000" algn="tl">
                    <a:srgbClr val="000000">
                      <a:alpha val="43137"/>
                    </a:srgbClr>
                  </a:outerShdw>
                </a:effectLst>
                <a:latin typeface="Limelight" panose="02000000000000000000" pitchFamily="2" charset="0"/>
              </a:rPr>
              <a:t>Plan</a:t>
            </a:r>
            <a:r>
              <a:rPr lang="en-ZA" dirty="0">
                <a:solidFill>
                  <a:srgbClr val="00B050"/>
                </a:solidFill>
                <a:effectLst>
                  <a:outerShdw blurRad="38100" dist="38100" dir="2700000" algn="tl">
                    <a:srgbClr val="000000">
                      <a:alpha val="43137"/>
                    </a:srgbClr>
                  </a:outerShdw>
                </a:effectLst>
                <a:latin typeface="Limelight" panose="02000000000000000000" pitchFamily="2" charset="0"/>
              </a:rPr>
              <a:t> </a:t>
            </a:r>
            <a:r>
              <a:rPr lang="en-ZA" dirty="0"/>
              <a:t>group fellowship activities.</a:t>
            </a:r>
          </a:p>
          <a:p>
            <a:pPr lvl="0" algn="just"/>
            <a:r>
              <a:rPr lang="en-ZA" b="1" dirty="0">
                <a:solidFill>
                  <a:srgbClr val="00B050"/>
                </a:solidFill>
                <a:effectLst>
                  <a:outerShdw blurRad="38100" dist="38100" dir="2700000" algn="tl">
                    <a:srgbClr val="000000">
                      <a:alpha val="43137"/>
                    </a:srgbClr>
                  </a:outerShdw>
                </a:effectLst>
                <a:latin typeface="Limelight" panose="02000000000000000000" pitchFamily="2" charset="0"/>
              </a:rPr>
              <a:t>Be committed </a:t>
            </a:r>
            <a:r>
              <a:rPr lang="en-ZA" dirty="0"/>
              <a:t>to personal </a:t>
            </a:r>
            <a:r>
              <a:rPr lang="en-ZA" dirty="0" smtClean="0"/>
              <a:t>growth /leadership</a:t>
            </a:r>
            <a:endParaRPr lang="en-ZA" dirty="0"/>
          </a:p>
          <a:p>
            <a:pPr algn="just"/>
            <a:endParaRPr lang="en-ZA" dirty="0"/>
          </a:p>
        </p:txBody>
      </p:sp>
    </p:spTree>
    <p:extLst>
      <p:ext uri="{BB962C8B-B14F-4D97-AF65-F5344CB8AC3E}">
        <p14:creationId xmlns:p14="http://schemas.microsoft.com/office/powerpoint/2010/main" val="3355074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Acts 2: A Blueprint</a:t>
            </a:r>
            <a:endParaRPr lang="en-ZA" dirty="0"/>
          </a:p>
        </p:txBody>
      </p:sp>
      <p:sp>
        <p:nvSpPr>
          <p:cNvPr id="3" name="Content Placeholder 2"/>
          <p:cNvSpPr>
            <a:spLocks noGrp="1"/>
          </p:cNvSpPr>
          <p:nvPr>
            <p:ph idx="1"/>
          </p:nvPr>
        </p:nvSpPr>
        <p:spPr>
          <a:xfrm>
            <a:off x="457200" y="1063229"/>
            <a:ext cx="8229600" cy="3531394"/>
          </a:xfrm>
        </p:spPr>
        <p:txBody>
          <a:bodyPr>
            <a:noAutofit/>
          </a:bodyPr>
          <a:lstStyle/>
          <a:p>
            <a:pPr marL="0" indent="0">
              <a:buNone/>
            </a:pPr>
            <a:r>
              <a:rPr lang="en-US" sz="2000" dirty="0"/>
              <a:t>40 And with many other words he testified and exhorted them, saying, “Be saved from this [l]perverse generation.” 41 Then those who </a:t>
            </a:r>
            <a:r>
              <a:rPr lang="en-US" sz="2000" dirty="0" smtClean="0"/>
              <a:t>gladly </a:t>
            </a:r>
            <a:r>
              <a:rPr lang="en-US" sz="2000" dirty="0"/>
              <a:t>received his word were baptized; and that day about three thousand souls were added to them. 42 And they continued steadfastly in the apostles’ [n]doctrine and fellowship, in the breaking of bread, and in prayers. 43 Then fear came upon every soul, and many wonders and signs were done through the apostles. 44 Now all who believed were together, and had all things in common, 45 and [o]sold their possessions and goods, and </a:t>
            </a:r>
            <a:r>
              <a:rPr lang="en-US" sz="2000" dirty="0" smtClean="0"/>
              <a:t>divided </a:t>
            </a:r>
            <a:r>
              <a:rPr lang="en-US" sz="2000" dirty="0"/>
              <a:t>them among all, as anyone had </a:t>
            </a:r>
            <a:r>
              <a:rPr lang="en-US" sz="2000" dirty="0" smtClean="0"/>
              <a:t>need. 46 </a:t>
            </a:r>
            <a:r>
              <a:rPr lang="en-US" sz="2000" dirty="0"/>
              <a:t>So continuing daily with one accord in the temple, and breaking bread from house to house, they ate their food with gladness and simplicity of heart, 47 praising God and having favor with all the people. And the Lord added </a:t>
            </a:r>
            <a:r>
              <a:rPr lang="en-US" sz="2000" dirty="0" smtClean="0"/>
              <a:t>to </a:t>
            </a:r>
            <a:r>
              <a:rPr lang="en-US" sz="2000" dirty="0"/>
              <a:t>the church daily those who were being saved.</a:t>
            </a:r>
            <a:endParaRPr lang="en-ZA" sz="2000" dirty="0"/>
          </a:p>
        </p:txBody>
      </p:sp>
    </p:spTree>
    <p:extLst>
      <p:ext uri="{BB962C8B-B14F-4D97-AF65-F5344CB8AC3E}">
        <p14:creationId xmlns:p14="http://schemas.microsoft.com/office/powerpoint/2010/main" val="1787362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Acts 4: A Blueprint</a:t>
            </a:r>
            <a:endParaRPr lang="en-ZA" dirty="0"/>
          </a:p>
        </p:txBody>
      </p:sp>
      <p:sp>
        <p:nvSpPr>
          <p:cNvPr id="3" name="Content Placeholder 2"/>
          <p:cNvSpPr>
            <a:spLocks noGrp="1"/>
          </p:cNvSpPr>
          <p:nvPr>
            <p:ph idx="1"/>
          </p:nvPr>
        </p:nvSpPr>
        <p:spPr>
          <a:xfrm>
            <a:off x="457200" y="1063229"/>
            <a:ext cx="8229600" cy="3531394"/>
          </a:xfrm>
        </p:spPr>
        <p:txBody>
          <a:bodyPr>
            <a:noAutofit/>
          </a:bodyPr>
          <a:lstStyle/>
          <a:p>
            <a:pPr marL="0" indent="0">
              <a:buNone/>
            </a:pPr>
            <a:r>
              <a:rPr lang="en-US" sz="2000" dirty="0"/>
              <a:t>32 Now the multitude of those who believed were of one heart and one soul; neither did anyone say that any of the things he possessed was his own, but they had all things in common. 33 And with great power the apostles gave witness to the resurrection of the Lord Jesus. And great grace was upon them all. 34 Nor was there anyone among them who lacked; for all who were possessors of lands or houses sold them, and brought the proceeds of the things that were sold, 35 and laid them at the apostles’ feet; and they distributed to each as anyone had need.</a:t>
            </a:r>
            <a:endParaRPr lang="en-ZA" sz="2000" dirty="0"/>
          </a:p>
        </p:txBody>
      </p:sp>
    </p:spTree>
    <p:extLst>
      <p:ext uri="{BB962C8B-B14F-4D97-AF65-F5344CB8AC3E}">
        <p14:creationId xmlns:p14="http://schemas.microsoft.com/office/powerpoint/2010/main" val="3751382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Definition of small groups</a:t>
            </a:r>
            <a:endParaRPr lang="en-ZA"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Like a healthy body consists of healthy calls, a small group is so designed for growth and multiplication. Small Groups are designed for discipleship making with the purpose of : - </a:t>
            </a:r>
          </a:p>
          <a:p>
            <a:pPr marL="0" indent="0">
              <a:buNone/>
            </a:pPr>
            <a:r>
              <a:rPr lang="en-US" dirty="0"/>
              <a:t>❶  to reach the unchurched and the unsaved, </a:t>
            </a:r>
          </a:p>
          <a:p>
            <a:pPr marL="0" indent="0">
              <a:buNone/>
            </a:pPr>
            <a:r>
              <a:rPr lang="en-US" dirty="0"/>
              <a:t>❷  to meet </a:t>
            </a:r>
            <a:r>
              <a:rPr lang="en-US" dirty="0" smtClean="0"/>
              <a:t>individual </a:t>
            </a:r>
            <a:r>
              <a:rPr lang="en-US" dirty="0"/>
              <a:t>needs, </a:t>
            </a:r>
          </a:p>
          <a:p>
            <a:pPr marL="0" indent="0">
              <a:buNone/>
            </a:pPr>
            <a:r>
              <a:rPr lang="en-US" dirty="0"/>
              <a:t>❸  to develop each and every person in </a:t>
            </a:r>
            <a:r>
              <a:rPr lang="en-US" dirty="0" smtClean="0"/>
              <a:t>their calling </a:t>
            </a:r>
            <a:r>
              <a:rPr lang="en-US" dirty="0"/>
              <a:t>and gifts,  </a:t>
            </a:r>
          </a:p>
          <a:p>
            <a:pPr marL="0" indent="0">
              <a:buNone/>
            </a:pPr>
            <a:r>
              <a:rPr lang="en-US" dirty="0"/>
              <a:t>❹  Raise up leaders for constant growth of God’s Church</a:t>
            </a:r>
          </a:p>
          <a:p>
            <a:endParaRPr lang="en-ZA" dirty="0"/>
          </a:p>
        </p:txBody>
      </p:sp>
    </p:spTree>
    <p:extLst>
      <p:ext uri="{BB962C8B-B14F-4D97-AF65-F5344CB8AC3E}">
        <p14:creationId xmlns:p14="http://schemas.microsoft.com/office/powerpoint/2010/main" val="88490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Small Groups/House Churches? </a:t>
            </a:r>
            <a:r>
              <a:rPr lang="en-US" sz="2700" dirty="0"/>
              <a:t>[</a:t>
            </a:r>
            <a:r>
              <a:rPr lang="en-US" sz="2700" dirty="0" err="1"/>
              <a:t>Eph</a:t>
            </a:r>
            <a:r>
              <a:rPr lang="en-US" sz="2700" dirty="0"/>
              <a:t> 4:11-12]</a:t>
            </a:r>
            <a:endParaRPr lang="en-ZA" sz="2700"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1) Discipleship</a:t>
            </a:r>
            <a:endParaRPr lang="en-US" dirty="0"/>
          </a:p>
          <a:p>
            <a:pPr marL="0" indent="0">
              <a:buNone/>
            </a:pPr>
            <a:r>
              <a:rPr lang="en-US" dirty="0" smtClean="0"/>
              <a:t>2) Caring </a:t>
            </a:r>
            <a:r>
              <a:rPr lang="en-US" dirty="0"/>
              <a:t>– personal attention</a:t>
            </a:r>
          </a:p>
          <a:p>
            <a:pPr marL="0" indent="0">
              <a:buNone/>
            </a:pPr>
            <a:r>
              <a:rPr lang="en-US" dirty="0" smtClean="0"/>
              <a:t>3) Everybody </a:t>
            </a:r>
            <a:r>
              <a:rPr lang="en-US" dirty="0"/>
              <a:t>has a </a:t>
            </a:r>
            <a:r>
              <a:rPr lang="en-US" dirty="0" smtClean="0"/>
              <a:t>shared </a:t>
            </a:r>
            <a:r>
              <a:rPr lang="en-US" dirty="0"/>
              <a:t>vision and understanding</a:t>
            </a:r>
          </a:p>
          <a:p>
            <a:pPr marL="0" indent="0">
              <a:buNone/>
            </a:pPr>
            <a:r>
              <a:rPr lang="en-US" dirty="0" smtClean="0"/>
              <a:t>4) Communication </a:t>
            </a:r>
            <a:r>
              <a:rPr lang="en-US" dirty="0"/>
              <a:t>↔↕ becomes easier.</a:t>
            </a:r>
          </a:p>
          <a:p>
            <a:pPr marL="0" indent="0">
              <a:buNone/>
            </a:pPr>
            <a:r>
              <a:rPr lang="en-US" dirty="0" smtClean="0"/>
              <a:t>5) Following </a:t>
            </a:r>
            <a:r>
              <a:rPr lang="en-US" dirty="0"/>
              <a:t>up with people</a:t>
            </a:r>
          </a:p>
          <a:p>
            <a:pPr marL="0" indent="0">
              <a:buNone/>
            </a:pPr>
            <a:r>
              <a:rPr lang="en-US" dirty="0" smtClean="0"/>
              <a:t>6) Monitor </a:t>
            </a:r>
            <a:r>
              <a:rPr lang="en-US" dirty="0"/>
              <a:t>growth [spiritually and emotionally]</a:t>
            </a:r>
          </a:p>
          <a:p>
            <a:pPr marL="0" indent="0">
              <a:buNone/>
            </a:pPr>
            <a:r>
              <a:rPr lang="en-US" dirty="0" smtClean="0"/>
              <a:t>7) Learn </a:t>
            </a:r>
            <a:r>
              <a:rPr lang="en-US" dirty="0"/>
              <a:t>to serve, flow in the gifts of the Spirit and in one’s own calling and talents</a:t>
            </a:r>
          </a:p>
          <a:p>
            <a:endParaRPr lang="en-ZA" dirty="0"/>
          </a:p>
        </p:txBody>
      </p:sp>
    </p:spTree>
    <p:extLst>
      <p:ext uri="{BB962C8B-B14F-4D97-AF65-F5344CB8AC3E}">
        <p14:creationId xmlns:p14="http://schemas.microsoft.com/office/powerpoint/2010/main" val="3392315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Great Commission – </a:t>
            </a:r>
            <a:r>
              <a:rPr lang="en-US" dirty="0" smtClean="0"/>
              <a:t>Mathew 28</a:t>
            </a:r>
            <a:endParaRPr lang="en-ZA" sz="2700" dirty="0"/>
          </a:p>
        </p:txBody>
      </p:sp>
      <p:sp>
        <p:nvSpPr>
          <p:cNvPr id="3" name="Content Placeholder 2"/>
          <p:cNvSpPr>
            <a:spLocks noGrp="1"/>
          </p:cNvSpPr>
          <p:nvPr>
            <p:ph idx="1"/>
          </p:nvPr>
        </p:nvSpPr>
        <p:spPr/>
        <p:txBody>
          <a:bodyPr>
            <a:normAutofit/>
          </a:bodyPr>
          <a:lstStyle/>
          <a:p>
            <a:pPr marL="0" indent="0">
              <a:buNone/>
            </a:pPr>
            <a:r>
              <a:rPr lang="en-US" dirty="0"/>
              <a:t>19 Go therefore and make disciples of all the nations, baptizing them in the name of the Father and of the Son and of the Holy Spirit, 20 teaching them to observe all things that I have commanded you; and lo, I am with you always, even to the end of the age.” </a:t>
            </a:r>
          </a:p>
          <a:p>
            <a:endParaRPr lang="en-ZA" dirty="0"/>
          </a:p>
        </p:txBody>
      </p:sp>
    </p:spTree>
    <p:extLst>
      <p:ext uri="{BB962C8B-B14F-4D97-AF65-F5344CB8AC3E}">
        <p14:creationId xmlns:p14="http://schemas.microsoft.com/office/powerpoint/2010/main" val="1876549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11511"/>
            <a:ext cx="8229600" cy="4183112"/>
          </a:xfrm>
        </p:spPr>
        <p:txBody>
          <a:bodyPr>
            <a:normAutofit fontScale="85000" lnSpcReduction="20000"/>
          </a:bodyPr>
          <a:lstStyle/>
          <a:p>
            <a:pPr marL="0" indent="0" algn="just">
              <a:buNone/>
            </a:pPr>
            <a:r>
              <a:rPr lang="en-ZA" dirty="0"/>
              <a:t>“What is the </a:t>
            </a:r>
            <a:r>
              <a:rPr lang="en-ZA" b="1" dirty="0" smtClean="0">
                <a:solidFill>
                  <a:srgbClr val="00B050"/>
                </a:solidFill>
                <a:effectLst>
                  <a:outerShdw blurRad="38100" dist="38100" dir="2700000" algn="tl">
                    <a:srgbClr val="000000">
                      <a:alpha val="43137"/>
                    </a:srgbClr>
                  </a:outerShdw>
                </a:effectLst>
                <a:latin typeface="Limelight" panose="02000000000000000000" pitchFamily="2" charset="0"/>
              </a:rPr>
              <a:t>PRIMARY MOTIVE</a:t>
            </a:r>
            <a:r>
              <a:rPr lang="en-ZA" b="1" dirty="0" smtClean="0">
                <a:solidFill>
                  <a:srgbClr val="00B050"/>
                </a:solidFill>
                <a:effectLst>
                  <a:outerShdw blurRad="38100" dist="38100" dir="2700000" algn="tl">
                    <a:srgbClr val="000000">
                      <a:alpha val="43137"/>
                    </a:srgbClr>
                  </a:outerShdw>
                </a:effectLst>
              </a:rPr>
              <a:t> </a:t>
            </a:r>
            <a:r>
              <a:rPr lang="en-ZA" dirty="0" smtClean="0"/>
              <a:t>among </a:t>
            </a:r>
            <a:r>
              <a:rPr lang="en-ZA" dirty="0"/>
              <a:t>the purposes for </a:t>
            </a:r>
            <a:r>
              <a:rPr lang="en-ZA" dirty="0" smtClean="0"/>
              <a:t>Small Groups/House Churches? </a:t>
            </a:r>
          </a:p>
          <a:p>
            <a:pPr marL="0" indent="0" algn="just">
              <a:buNone/>
            </a:pPr>
            <a:endParaRPr lang="en-ZA" dirty="0" smtClean="0"/>
          </a:p>
          <a:p>
            <a:pPr algn="just"/>
            <a:r>
              <a:rPr lang="en-ZA" dirty="0"/>
              <a:t>Do I want </a:t>
            </a:r>
            <a:r>
              <a:rPr lang="en-ZA" dirty="0" smtClean="0"/>
              <a:t>my Cell Group </a:t>
            </a:r>
            <a:r>
              <a:rPr lang="en-ZA" dirty="0"/>
              <a:t>to </a:t>
            </a:r>
            <a:r>
              <a:rPr lang="en-ZA" b="1" dirty="0">
                <a:solidFill>
                  <a:srgbClr val="00B050"/>
                </a:solidFill>
                <a:effectLst>
                  <a:outerShdw blurRad="38100" dist="38100" dir="2700000" algn="tl">
                    <a:srgbClr val="000000">
                      <a:alpha val="43137"/>
                    </a:srgbClr>
                  </a:outerShdw>
                </a:effectLst>
                <a:latin typeface="Limelight" panose="02000000000000000000" pitchFamily="2" charset="0"/>
              </a:rPr>
              <a:t>connect people to the</a:t>
            </a:r>
            <a:r>
              <a:rPr lang="en-ZA" b="1" dirty="0">
                <a:solidFill>
                  <a:srgbClr val="00B050"/>
                </a:solidFill>
                <a:effectLst>
                  <a:outerShdw blurRad="38100" dist="38100" dir="2700000" algn="tl">
                    <a:srgbClr val="000000">
                      <a:alpha val="43137"/>
                    </a:srgbClr>
                  </a:outerShdw>
                </a:effectLst>
              </a:rPr>
              <a:t> </a:t>
            </a:r>
            <a:r>
              <a:rPr lang="en-ZA" b="1" dirty="0">
                <a:solidFill>
                  <a:srgbClr val="00B050"/>
                </a:solidFill>
                <a:effectLst>
                  <a:outerShdw blurRad="38100" dist="38100" dir="2700000" algn="tl">
                    <a:srgbClr val="000000">
                      <a:alpha val="43137"/>
                    </a:srgbClr>
                  </a:outerShdw>
                </a:effectLst>
                <a:latin typeface="Limelight" panose="02000000000000000000" pitchFamily="2" charset="0"/>
              </a:rPr>
              <a:t>church</a:t>
            </a:r>
            <a:r>
              <a:rPr lang="en-ZA" dirty="0"/>
              <a:t>? </a:t>
            </a:r>
            <a:endParaRPr lang="en-ZA" dirty="0" smtClean="0"/>
          </a:p>
          <a:p>
            <a:pPr algn="just"/>
            <a:r>
              <a:rPr lang="en-ZA" dirty="0" smtClean="0"/>
              <a:t>Am I using it </a:t>
            </a:r>
            <a:r>
              <a:rPr lang="en-ZA" dirty="0"/>
              <a:t>to have extended opportunity to </a:t>
            </a:r>
            <a:r>
              <a:rPr lang="en-ZA" b="1" dirty="0">
                <a:solidFill>
                  <a:srgbClr val="00B050"/>
                </a:solidFill>
                <a:effectLst>
                  <a:outerShdw blurRad="38100" dist="38100" dir="2700000" algn="tl">
                    <a:srgbClr val="000000">
                      <a:alpha val="43137"/>
                    </a:srgbClr>
                  </a:outerShdw>
                </a:effectLst>
                <a:latin typeface="Limelight" panose="02000000000000000000" pitchFamily="2" charset="0"/>
              </a:rPr>
              <a:t>minister</a:t>
            </a:r>
            <a:r>
              <a:rPr lang="en-ZA" b="1" dirty="0">
                <a:solidFill>
                  <a:srgbClr val="00B050"/>
                </a:solidFill>
                <a:effectLst>
                  <a:outerShdw blurRad="38100" dist="38100" dir="2700000" algn="tl">
                    <a:srgbClr val="000000">
                      <a:alpha val="43137"/>
                    </a:srgbClr>
                  </a:outerShdw>
                </a:effectLst>
              </a:rPr>
              <a:t> </a:t>
            </a:r>
            <a:r>
              <a:rPr lang="en-ZA" b="1" dirty="0">
                <a:solidFill>
                  <a:srgbClr val="00B050"/>
                </a:solidFill>
                <a:effectLst>
                  <a:outerShdw blurRad="38100" dist="38100" dir="2700000" algn="tl">
                    <a:srgbClr val="000000">
                      <a:alpha val="43137"/>
                    </a:srgbClr>
                  </a:outerShdw>
                </a:effectLst>
                <a:latin typeface="Limelight" panose="02000000000000000000" pitchFamily="2" charset="0"/>
              </a:rPr>
              <a:t>to</a:t>
            </a:r>
            <a:r>
              <a:rPr lang="en-ZA" b="1" dirty="0">
                <a:solidFill>
                  <a:srgbClr val="C00000"/>
                </a:solidFill>
                <a:effectLst>
                  <a:outerShdw blurRad="38100" dist="38100" dir="2700000" algn="tl">
                    <a:srgbClr val="000000">
                      <a:alpha val="43137"/>
                    </a:srgbClr>
                  </a:outerShdw>
                </a:effectLst>
                <a:latin typeface="Limelight" panose="02000000000000000000" pitchFamily="2" charset="0"/>
              </a:rPr>
              <a:t> </a:t>
            </a:r>
            <a:r>
              <a:rPr lang="en-ZA" b="1" dirty="0" smtClean="0">
                <a:solidFill>
                  <a:srgbClr val="00B050"/>
                </a:solidFill>
                <a:effectLst>
                  <a:outerShdw blurRad="38100" dist="38100" dir="2700000" algn="tl">
                    <a:srgbClr val="000000">
                      <a:alpha val="43137"/>
                    </a:srgbClr>
                  </a:outerShdw>
                </a:effectLst>
                <a:latin typeface="Limelight" panose="02000000000000000000" pitchFamily="2" charset="0"/>
              </a:rPr>
              <a:t>people</a:t>
            </a:r>
            <a:r>
              <a:rPr lang="en-ZA" dirty="0" smtClean="0"/>
              <a:t>?</a:t>
            </a:r>
          </a:p>
          <a:p>
            <a:pPr algn="just"/>
            <a:r>
              <a:rPr lang="en-ZA" b="1" dirty="0">
                <a:solidFill>
                  <a:srgbClr val="00B050"/>
                </a:solidFill>
                <a:effectLst>
                  <a:outerShdw blurRad="38100" dist="38100" dir="2700000" algn="tl">
                    <a:srgbClr val="000000">
                      <a:alpha val="43137"/>
                    </a:srgbClr>
                  </a:outerShdw>
                </a:effectLst>
                <a:latin typeface="Limelight" panose="02000000000000000000" pitchFamily="2" charset="0"/>
              </a:rPr>
              <a:t>Discipleship</a:t>
            </a:r>
            <a:r>
              <a:rPr lang="en-ZA" dirty="0">
                <a:solidFill>
                  <a:srgbClr val="00B050"/>
                </a:solidFill>
              </a:rPr>
              <a:t> </a:t>
            </a:r>
            <a:r>
              <a:rPr lang="en-ZA" dirty="0"/>
              <a:t>is another goal. </a:t>
            </a:r>
            <a:endParaRPr lang="en-ZA" dirty="0" smtClean="0"/>
          </a:p>
          <a:p>
            <a:pPr algn="just"/>
            <a:r>
              <a:rPr lang="en-ZA" dirty="0"/>
              <a:t>Now a </a:t>
            </a:r>
            <a:r>
              <a:rPr lang="en-ZA" dirty="0" smtClean="0"/>
              <a:t>Cell Group </a:t>
            </a:r>
            <a:r>
              <a:rPr lang="en-ZA" dirty="0"/>
              <a:t>can make great strides in all areas, but you need to know which is </a:t>
            </a:r>
            <a:r>
              <a:rPr lang="en-ZA" b="1" dirty="0">
                <a:solidFill>
                  <a:srgbClr val="00B050"/>
                </a:solidFill>
                <a:effectLst>
                  <a:outerShdw blurRad="38100" dist="38100" dir="2700000" algn="tl">
                    <a:srgbClr val="000000">
                      <a:alpha val="43137"/>
                    </a:srgbClr>
                  </a:outerShdw>
                </a:effectLst>
                <a:latin typeface="Limelight" panose="02000000000000000000" pitchFamily="2" charset="0"/>
              </a:rPr>
              <a:t>primary</a:t>
            </a:r>
            <a:r>
              <a:rPr lang="en-ZA" dirty="0" smtClean="0"/>
              <a:t>.</a:t>
            </a:r>
            <a:endParaRPr lang="en-ZA" dirty="0"/>
          </a:p>
          <a:p>
            <a:pPr algn="just"/>
            <a:endParaRPr lang="en-ZA" dirty="0" smtClean="0"/>
          </a:p>
          <a:p>
            <a:pPr algn="just"/>
            <a:endParaRPr lang="en-ZA" dirty="0"/>
          </a:p>
        </p:txBody>
      </p:sp>
    </p:spTree>
    <p:extLst>
      <p:ext uri="{BB962C8B-B14F-4D97-AF65-F5344CB8AC3E}">
        <p14:creationId xmlns:p14="http://schemas.microsoft.com/office/powerpoint/2010/main" val="10682488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5979"/>
            <a:ext cx="9144000" cy="857250"/>
          </a:xfrm>
        </p:spPr>
        <p:txBody>
          <a:bodyPr>
            <a:noAutofit/>
          </a:bodyPr>
          <a:lstStyle/>
          <a:p>
            <a:r>
              <a:rPr lang="en-ZA" sz="3800" dirty="0">
                <a:effectLst>
                  <a:outerShdw blurRad="38100" dist="38100" dir="2700000" algn="tl">
                    <a:srgbClr val="000000">
                      <a:alpha val="43137"/>
                    </a:srgbClr>
                  </a:outerShdw>
                </a:effectLst>
              </a:rPr>
              <a:t>What do we want our </a:t>
            </a:r>
            <a:r>
              <a:rPr lang="en-ZA" sz="3800" dirty="0" smtClean="0">
                <a:effectLst>
                  <a:outerShdw blurRad="38100" dist="38100" dir="2700000" algn="tl">
                    <a:srgbClr val="000000">
                      <a:alpha val="43137"/>
                    </a:srgbClr>
                  </a:outerShdw>
                </a:effectLst>
              </a:rPr>
              <a:t>Groups </a:t>
            </a:r>
            <a:r>
              <a:rPr lang="en-ZA" sz="3800" dirty="0">
                <a:effectLst>
                  <a:outerShdw blurRad="38100" dist="38100" dir="2700000" algn="tl">
                    <a:srgbClr val="000000">
                      <a:alpha val="43137"/>
                    </a:srgbClr>
                  </a:outerShdw>
                </a:effectLst>
              </a:rPr>
              <a:t>to accomplish</a:t>
            </a:r>
            <a:r>
              <a:rPr lang="en-ZA" sz="3800" dirty="0" smtClean="0">
                <a:effectLst>
                  <a:outerShdw blurRad="38100" dist="38100" dir="2700000" algn="tl">
                    <a:srgbClr val="000000">
                      <a:alpha val="43137"/>
                    </a:srgbClr>
                  </a:outerShdw>
                </a:effectLst>
              </a:rPr>
              <a:t>?</a:t>
            </a:r>
            <a:endParaRPr lang="en-ZA" sz="38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00150"/>
            <a:ext cx="8229600" cy="3531840"/>
          </a:xfrm>
        </p:spPr>
        <p:txBody>
          <a:bodyPr>
            <a:normAutofit fontScale="92500" lnSpcReduction="20000"/>
          </a:bodyPr>
          <a:lstStyle/>
          <a:p>
            <a:pPr algn="just"/>
            <a:r>
              <a:rPr lang="en-ZA" dirty="0"/>
              <a:t>We want </a:t>
            </a:r>
            <a:r>
              <a:rPr lang="en-ZA" dirty="0" smtClean="0"/>
              <a:t>small groups/house churches, </a:t>
            </a:r>
            <a:r>
              <a:rPr lang="en-ZA" dirty="0"/>
              <a:t>but what are they really supposed to do? </a:t>
            </a:r>
            <a:endParaRPr lang="en-ZA" dirty="0" smtClean="0"/>
          </a:p>
          <a:p>
            <a:pPr algn="just"/>
            <a:r>
              <a:rPr lang="en-ZA" dirty="0" smtClean="0"/>
              <a:t>Keep people focused on the </a:t>
            </a:r>
            <a:r>
              <a:rPr lang="en-ZA" b="1" dirty="0" smtClean="0">
                <a:effectLst>
                  <a:outerShdw blurRad="38100" dist="38100" dir="2700000" algn="tl">
                    <a:srgbClr val="000000">
                      <a:alpha val="43137"/>
                    </a:srgbClr>
                  </a:outerShdw>
                </a:effectLst>
              </a:rPr>
              <a:t>‘</a:t>
            </a:r>
            <a:r>
              <a:rPr lang="en-ZA" b="1" dirty="0" smtClean="0">
                <a:solidFill>
                  <a:srgbClr val="00B050"/>
                </a:solidFill>
                <a:effectLst>
                  <a:outerShdw blurRad="38100" dist="38100" dir="2700000" algn="tl">
                    <a:srgbClr val="000000">
                      <a:alpha val="43137"/>
                    </a:srgbClr>
                  </a:outerShdw>
                </a:effectLst>
                <a:latin typeface="Limelight" panose="02000000000000000000" pitchFamily="2" charset="0"/>
              </a:rPr>
              <a:t>Great Commission</a:t>
            </a:r>
            <a:r>
              <a:rPr lang="en-ZA" b="1" dirty="0" smtClean="0">
                <a:effectLst>
                  <a:outerShdw blurRad="38100" dist="38100" dir="2700000" algn="tl">
                    <a:srgbClr val="000000">
                      <a:alpha val="43137"/>
                    </a:srgbClr>
                  </a:outerShdw>
                </a:effectLst>
              </a:rPr>
              <a:t>’</a:t>
            </a:r>
            <a:r>
              <a:rPr lang="en-ZA" b="1" dirty="0" smtClean="0">
                <a:solidFill>
                  <a:srgbClr val="C00000"/>
                </a:solidFill>
                <a:effectLst>
                  <a:outerShdw blurRad="38100" dist="38100" dir="2700000" algn="tl">
                    <a:srgbClr val="000000">
                      <a:alpha val="43137"/>
                    </a:srgbClr>
                  </a:outerShdw>
                </a:effectLst>
              </a:rPr>
              <a:t> </a:t>
            </a:r>
            <a:r>
              <a:rPr lang="en-ZA" b="1" dirty="0" smtClean="0">
                <a:effectLst>
                  <a:outerShdw blurRad="38100" dist="38100" dir="2700000" algn="tl">
                    <a:srgbClr val="000000">
                      <a:alpha val="43137"/>
                    </a:srgbClr>
                  </a:outerShdw>
                </a:effectLst>
              </a:rPr>
              <a:t>– ‘</a:t>
            </a:r>
            <a:r>
              <a:rPr lang="en-ZA" b="1" dirty="0" smtClean="0">
                <a:solidFill>
                  <a:srgbClr val="00B050"/>
                </a:solidFill>
                <a:effectLst>
                  <a:outerShdw blurRad="38100" dist="38100" dir="2700000" algn="tl">
                    <a:srgbClr val="000000">
                      <a:alpha val="43137"/>
                    </a:srgbClr>
                  </a:outerShdw>
                </a:effectLst>
                <a:latin typeface="Limelight" panose="02000000000000000000" pitchFamily="2" charset="0"/>
              </a:rPr>
              <a:t>Advancing His Kingdom</a:t>
            </a:r>
            <a:r>
              <a:rPr lang="en-ZA" b="1" dirty="0" smtClean="0">
                <a:effectLst>
                  <a:outerShdw blurRad="38100" dist="38100" dir="2700000" algn="tl">
                    <a:srgbClr val="000000">
                      <a:alpha val="43137"/>
                    </a:srgbClr>
                  </a:outerShdw>
                </a:effectLst>
              </a:rPr>
              <a:t>’</a:t>
            </a:r>
          </a:p>
          <a:p>
            <a:r>
              <a:rPr lang="en-ZA" b="1" dirty="0" smtClean="0">
                <a:solidFill>
                  <a:srgbClr val="00B050"/>
                </a:solidFill>
                <a:effectLst>
                  <a:outerShdw blurRad="38100" dist="38100" dir="2700000" algn="tl">
                    <a:srgbClr val="000000">
                      <a:alpha val="43137"/>
                    </a:srgbClr>
                  </a:outerShdw>
                </a:effectLst>
                <a:latin typeface="Limelight" panose="02000000000000000000" pitchFamily="2" charset="0"/>
              </a:rPr>
              <a:t>Grow</a:t>
            </a:r>
            <a:r>
              <a:rPr lang="en-ZA" dirty="0" smtClean="0">
                <a:solidFill>
                  <a:srgbClr val="00B050"/>
                </a:solidFill>
                <a:effectLst>
                  <a:outerShdw blurRad="38100" dist="38100" dir="2700000" algn="tl">
                    <a:srgbClr val="000000">
                      <a:alpha val="43137"/>
                    </a:srgbClr>
                  </a:outerShdw>
                </a:effectLst>
                <a:latin typeface="Limelight" panose="02000000000000000000" pitchFamily="2" charset="0"/>
              </a:rPr>
              <a:t> </a:t>
            </a:r>
            <a:r>
              <a:rPr lang="en-ZA" dirty="0" smtClean="0"/>
              <a:t>in Relationship with God &amp; each other</a:t>
            </a:r>
          </a:p>
          <a:p>
            <a:r>
              <a:rPr lang="en-ZA" dirty="0" smtClean="0"/>
              <a:t>Become </a:t>
            </a:r>
            <a:r>
              <a:rPr lang="en-ZA" b="1" dirty="0" smtClean="0">
                <a:solidFill>
                  <a:srgbClr val="00B050"/>
                </a:solidFill>
                <a:effectLst>
                  <a:outerShdw blurRad="38100" dist="38100" dir="2700000" algn="tl">
                    <a:srgbClr val="000000">
                      <a:alpha val="43137"/>
                    </a:srgbClr>
                  </a:outerShdw>
                </a:effectLst>
                <a:latin typeface="Limelight" panose="02000000000000000000" pitchFamily="2" charset="0"/>
              </a:rPr>
              <a:t>Spiritually Mature</a:t>
            </a:r>
          </a:p>
          <a:p>
            <a:r>
              <a:rPr lang="en-ZA" dirty="0" smtClean="0"/>
              <a:t>Make a difference [Change your World]</a:t>
            </a:r>
          </a:p>
          <a:p>
            <a:pPr marL="0" indent="0" algn="ctr">
              <a:buNone/>
            </a:pPr>
            <a:r>
              <a:rPr lang="en-ZA" sz="3600" dirty="0" smtClean="0"/>
              <a:t>Not just ‘</a:t>
            </a:r>
            <a:r>
              <a:rPr lang="en-ZA" sz="3600" b="1" dirty="0" smtClean="0">
                <a:solidFill>
                  <a:srgbClr val="00B050"/>
                </a:solidFill>
                <a:effectLst>
                  <a:outerShdw blurRad="38100" dist="38100" dir="2700000" algn="tl">
                    <a:srgbClr val="000000">
                      <a:alpha val="43137"/>
                    </a:srgbClr>
                  </a:outerShdw>
                </a:effectLst>
                <a:latin typeface="Limelight" panose="02000000000000000000" pitchFamily="2" charset="0"/>
              </a:rPr>
              <a:t>Us 4 and no more</a:t>
            </a:r>
            <a:r>
              <a:rPr lang="en-ZA" sz="3600" dirty="0" smtClean="0"/>
              <a:t>’</a:t>
            </a:r>
          </a:p>
          <a:p>
            <a:endParaRPr lang="en-ZA" dirty="0"/>
          </a:p>
        </p:txBody>
      </p:sp>
    </p:spTree>
    <p:extLst>
      <p:ext uri="{BB962C8B-B14F-4D97-AF65-F5344CB8AC3E}">
        <p14:creationId xmlns:p14="http://schemas.microsoft.com/office/powerpoint/2010/main" val="12952915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TM10001103[[fn=Headlines]]</Template>
  <TotalTime>308</TotalTime>
  <Words>1342</Words>
  <Application>Microsoft Office PowerPoint</Application>
  <PresentationFormat>On-screen Show (16:9)</PresentationFormat>
  <Paragraphs>94</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Bradley Hand ITC</vt:lpstr>
      <vt:lpstr>Calibri</vt:lpstr>
      <vt:lpstr>Limelight</vt:lpstr>
      <vt:lpstr>Office Theme</vt:lpstr>
      <vt:lpstr>Why do we Have  Small Groups/House Churches?</vt:lpstr>
      <vt:lpstr>GOD’S STRATEGY &amp; PLANNING</vt:lpstr>
      <vt:lpstr>Acts 2: A Blueprint</vt:lpstr>
      <vt:lpstr>Acts 4: A Blueprint</vt:lpstr>
      <vt:lpstr>Definition of small groups</vt:lpstr>
      <vt:lpstr>Why Small Groups/House Churches? [Eph 4:11-12]</vt:lpstr>
      <vt:lpstr>The Great Commission – Mathew 28</vt:lpstr>
      <vt:lpstr>PowerPoint Presentation</vt:lpstr>
      <vt:lpstr>What do we want our Groups to accomplish?</vt:lpstr>
      <vt:lpstr>Goal Setting -PURPOSE</vt:lpstr>
      <vt:lpstr>When setting goals, a leader must ask the why question before determining the what question.</vt:lpstr>
      <vt:lpstr>Goal Setting -PURPOSE</vt:lpstr>
      <vt:lpstr>The World for Jesus</vt:lpstr>
      <vt:lpstr>God’s Heart</vt:lpstr>
      <vt:lpstr>Jesus is in the People’s Business</vt:lpstr>
      <vt:lpstr>Matthew 9:35-37 </vt:lpstr>
      <vt:lpstr>Jesus fulfills His own strategy</vt:lpstr>
      <vt:lpstr>Multiply Yourself [Advancing the Kingdom]</vt:lpstr>
      <vt:lpstr>Small Group GOALS</vt:lpstr>
      <vt:lpstr>Habits of Effective Small Group Leaders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are we doing Konnekt Groups?</dc:title>
  <dc:creator>J. Venter</dc:creator>
  <cp:lastModifiedBy>Riaan</cp:lastModifiedBy>
  <cp:revision>109</cp:revision>
  <dcterms:created xsi:type="dcterms:W3CDTF">2015-09-11T13:45:50Z</dcterms:created>
  <dcterms:modified xsi:type="dcterms:W3CDTF">2020-07-01T06:53:37Z</dcterms:modified>
</cp:coreProperties>
</file>