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094" y="1484243"/>
            <a:ext cx="1471810" cy="515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27" y="6245386"/>
            <a:ext cx="1664321" cy="496119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za/url?sa=i&amp;source=imgres&amp;cd=&amp;cad=rja&amp;uact=8&amp;ved=0CAgQjRwwAGoVChMIrtLns57dxgIV5J5yCh2GAAIe&amp;url=http://corporate-citizenship.com/event/re-igniting-community-program-webinar/&amp;ei=fF-mVa4k5L3KA4aBiPAB&amp;psig=AFQjCNHeT4r-k57kDk2lNtw4ICjEk6IG_A&amp;ust=143705318014097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za/url?sa=i&amp;source=imgres&amp;cd=&amp;cad=rja&amp;uact=8&amp;ved=0CAgQjRwwAGoVChMIyvfft5LdxgIVwrIUCh3FtQMN&amp;url=http://www.kingjamesbibleonline.org/Media-Press-Kit-400th-Anniversary/&amp;ei=71KmVYrEAsLlUsXrjmg&amp;psig=AFQjCNF2mfX3uXd0x19PgohEBpcEK0QBOw&amp;ust=143704996715246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za/url?sa=i&amp;source=imgres&amp;cd=&amp;cad=rja&amp;uact=8&amp;ved=0CAgQjRwwAGoVChMI9MeJpZPdxgIVxuwUCh0DUAwR&amp;url=http://www.alternet.org/environment/real-sharing-economy-booming-and-its-not-one-venture-capitalists-are-cashing&amp;ei=1FOmVfSNE8bZU4OgsYgB&amp;psig=AFQjCNHkR4y8ClyEW6hotVDrVSLKwV1syw&amp;ust=14370501965415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www.google.co.za/url?sa=i&amp;source=imgres&amp;cd=&amp;cad=rja&amp;uact=8&amp;ved=0CAgQjRwwAGoVChMIkZ79ypzdxgIVAvRyCh007AMY&amp;url=http://www.soulaction.co.za/connecting-with-each-other/&amp;ei=k12mVdGILILoywO02I_AAQ&amp;psig=AFQjCNEu95SWQBMgTE48uWrnvSfhQNRoIw&amp;ust=143705269179411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za/url?sa=i&amp;source=imgres&amp;cd=&amp;cad=rja&amp;uact=8&amp;ved=0CAgQjRwwAGoVChMIupDL0ZPdxgIVBDkUCh1s_QBe&amp;url=http://www.thetattoobank.com/open-prayer-hands-tattoo/&amp;ei=MVSmVfqzKITyUOz6g_AF&amp;psig=AFQjCNGiG3tvlI5MhE2SGJNA3kEMmV0nyg&amp;ust=143705028980007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.za/url?sa=i&amp;source=imgres&amp;cd=&amp;cad=rja&amp;uact=8&amp;ved=0CAgQjRwwAGoVChMI-cuClJTdxgIVhloUCh3bcAyQ&amp;url=http://e27.co/feel-up-to-leading-a-team-check-out-these-management-jobs-20140908/&amp;ei=vFSmVfn9O4a1UdvhsYAJ&amp;psig=AFQjCNFkNa21hkKaLw-AiudUK0jMZbp9Sg&amp;ust=143705042913404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google.co.za/url?sa=i&amp;source=imgres&amp;cd=&amp;cad=rja&amp;uact=8&amp;ved=0CAgQjRwwAGoVChMIjsj1vJTdxgIVwlgUCh1kmAW2&amp;url=http://www.jandsmministries.com/message_dec1_12.asp&amp;ei=ElWmVY73LcKxUeSwlrAL&amp;psig=AFQjCNH5R5n7tWBnNydffOhBNF6socVtbQ&amp;ust=143705051486797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za/url?sa=i&amp;source=imgres&amp;cd=&amp;cad=rja&amp;uact=8&amp;ved=0CAgQjRwwAGoVChMItJnK65TdxgIVhV0UCh12GQID&amp;url=http://www.paidtolearn.co.uk/whats-an-apprenticeship/what-apprenticeship-is-right-for-me/business-administration-apprenticeship&amp;ei=dFWmVbSPJYW7UfayiBg&amp;psig=AFQjCNFW6Wd0WrFdiVkwWNzS4x5Ge1KNCQ&amp;ust=143705061273340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.za/url?sa=i&amp;source=imgres&amp;cd=&amp;cad=rja&amp;uact=8&amp;ved=0CAgQjRwwAGoVChMI7JCs6JvdxgIVCu8UCh2AhwYm&amp;url=http://www.springcreekbc.net/audio.html&amp;ei=xFymVeyeNYreU4CPmrAC&amp;psig=AFQjCNG6kQj-Z--FW0F9Sm8rKfyQ9NHF_g&amp;ust=14370524850261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za/url?sa=i&amp;source=imgres&amp;cd=&amp;cad=rja&amp;uact=8&amp;ved=0CAgQjRwwAGoVChMIkZfLqOjcxgIVSFsUCh0SYQxU&amp;url=http://www.crossingthinice.com/2013/05/perspective-is-powerful-in-developing-patience/magnifying-glass/&amp;ei=xCamVZGlOsi2UZLCsaAF&amp;psig=AFQjCNHEvTRA5f5aFWNJO0TE-IX4DQSnlA&amp;ust=1437038661065404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hyperlink" Target="http://www.google.co.za/url?sa=i&amp;source=imgres&amp;cd=&amp;cad=rja&amp;uact=8&amp;ved=0CAgQjRwwAGoVChMI_fCm5ObcxgIVjDwUCh39ywav&amp;url=http://globe-views.com/dreams/heart.html&amp;ei=KSWmVb24E4z5UP2Xm_gK&amp;psig=AFQjCNEWubxddGcOJpWdcinQVN8sMHfzqw&amp;ust=14370382494285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za/url?sa=i&amp;source=imgres&amp;cd=&amp;ved=0CAgQjRwwAGoVChMI-PaNx-fcxgIVRO0UCh32WAAq&amp;url=http://blog.power2sme.com/indian-chinese-smes-join-hands-to-boost-growth/&amp;ei=-CWmVfiaIMTaU_axgdAC&amp;psig=AFQjCNEUF2r7YMGq1mMNMOuKS_9DTs0PqA&amp;ust=1437038456700071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.za/url?sa=i&amp;source=imgres&amp;cd=&amp;cad=rja&amp;uact=8&amp;ved=0CAgQjRwwAGoVChMI2f6DlufcxgIVQZUUCh3gqQAW&amp;url=http://www.glenviewparks.org/support/remembrance-program/&amp;ei=kSWmVZnyJMGqUuDTgrAB&amp;psig=AFQjCNE1ONEgt8uVy8VKsuvWMe5zEwcoWA&amp;ust=1437038353744312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.za/url?sa=i&amp;source=imgres&amp;cd=&amp;cad=rja&amp;uact=8&amp;ved=0CAgQjRwwAGoVChMIyNj8mJHdxgIVQjcUCh3A7go3&amp;url=http://www.nirmalagarla.org/?page_id=14&amp;ei=olGmVcj_A8LuUMDdq7gD&amp;psig=AFQjCNFpZfe_i_R1ZF53TFr8Ulx-_UPwYw&amp;ust=143704963420475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za/url?sa=i&amp;source=imgres&amp;cd=&amp;cad=rja&amp;uact=8&amp;ved=0CAgQjRwwAGoVChMI66WrpqDdxgIVSdUUCh1TtgJ8&amp;url=http://www.dryadegar4life.com/develop-smart-goals-the-latest-from-dr-irit-gat/&amp;ei=eGGmVeuJJsmqU9PsiuAH&amp;psig=AFQjCNHE9Q2djANNZ9_F8GfoRxbf86mepw&amp;ust=143705368873382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26" y="2704551"/>
            <a:ext cx="11858287" cy="2052977"/>
          </a:xfrm>
        </p:spPr>
        <p:txBody>
          <a:bodyPr>
            <a:normAutofit/>
          </a:bodyPr>
          <a:lstStyle/>
          <a:p>
            <a:pPr algn="ctr"/>
            <a:r>
              <a:rPr lang="en-Z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Basic </a:t>
            </a:r>
            <a:r>
              <a:rPr lang="en-Z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small group/house churches </a:t>
            </a:r>
            <a:r>
              <a:rPr lang="en-Z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training</a:t>
            </a:r>
            <a:endParaRPr lang="en-Z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57" y="202873"/>
            <a:ext cx="6244228" cy="1861349"/>
          </a:xfrm>
          <a:prstGeom prst="rect">
            <a:avLst/>
          </a:prstGeom>
          <a:effectLst>
            <a:glow rad="215900">
              <a:schemeClr val="tx1"/>
            </a:glow>
          </a:effectLst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 rot="21179881" flipV="1">
            <a:off x="2796414" y="988087"/>
            <a:ext cx="7913866" cy="970794"/>
          </a:xfrm>
          <a:prstGeom prst="rect">
            <a:avLst/>
          </a:prstGeom>
          <a:effectLst>
            <a:glow rad="50800">
              <a:schemeClr val="tx1"/>
            </a:glo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825" y="864514"/>
            <a:ext cx="1819988" cy="1106944"/>
          </a:xfrm>
          <a:prstGeom prst="rect">
            <a:avLst/>
          </a:prstGeom>
          <a:noFill/>
          <a:ln>
            <a:noFill/>
          </a:ln>
          <a:effectLst>
            <a:glow rad="1397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1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86274"/>
            <a:ext cx="11734192" cy="1143000"/>
          </a:xfrm>
        </p:spPr>
        <p:txBody>
          <a:bodyPr>
            <a:noAutofit/>
          </a:bodyPr>
          <a:lstStyle/>
          <a:p>
            <a:r>
              <a:rPr lang="en-ZA" sz="3600" dirty="0" smtClean="0"/>
              <a:t>How Does My Group Fit into </a:t>
            </a:r>
            <a:r>
              <a:rPr lang="en-ZA" sz="3600" dirty="0" smtClean="0"/>
              <a:t>God’s Vision</a:t>
            </a:r>
            <a:r>
              <a:rPr lang="en-ZA" sz="3600" dirty="0" smtClean="0"/>
              <a:t>?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636387"/>
            <a:ext cx="10514992" cy="4069080"/>
          </a:xfrm>
        </p:spPr>
        <p:txBody>
          <a:bodyPr>
            <a:normAutofit/>
          </a:bodyPr>
          <a:lstStyle/>
          <a:p>
            <a:pPr algn="just"/>
            <a:r>
              <a:rPr lang="en-ZA" sz="2800" dirty="0" smtClean="0"/>
              <a:t>Take </a:t>
            </a:r>
            <a:r>
              <a:rPr lang="en-ZA" sz="28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ownership</a:t>
            </a:r>
            <a:r>
              <a:rPr lang="en-ZA" sz="2800" dirty="0" smtClean="0">
                <a:solidFill>
                  <a:srgbClr val="00B050"/>
                </a:solidFill>
              </a:rPr>
              <a:t> </a:t>
            </a:r>
            <a:r>
              <a:rPr lang="en-ZA" sz="2800" dirty="0" smtClean="0"/>
              <a:t>of your own development as a leader.</a:t>
            </a:r>
          </a:p>
          <a:p>
            <a:pPr lvl="1" algn="just"/>
            <a:r>
              <a:rPr lang="en-ZA" sz="2800" dirty="0" smtClean="0"/>
              <a:t>Utilize people and resources designed to enhance growth</a:t>
            </a:r>
          </a:p>
          <a:p>
            <a:pPr lvl="1" algn="just"/>
            <a:r>
              <a:rPr lang="en-ZA" sz="2800" dirty="0" smtClean="0"/>
              <a:t>Build relationships with other leaders</a:t>
            </a:r>
          </a:p>
          <a:p>
            <a:pPr lvl="1" algn="just"/>
            <a:endParaRPr lang="en-ZA" sz="2800" dirty="0"/>
          </a:p>
          <a:p>
            <a:pPr marL="0" indent="0" algn="just">
              <a:buNone/>
            </a:pPr>
            <a:r>
              <a:rPr lang="en-ZA" sz="2800" dirty="0" smtClean="0"/>
              <a:t>Existing leaders are one of the greatest resources of support and ideas</a:t>
            </a:r>
            <a:endParaRPr lang="en-ZA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033460"/>
            <a:ext cx="1320146" cy="166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28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99526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 smtClean="0"/>
              <a:t>How Does My Group Fit into </a:t>
            </a:r>
            <a:r>
              <a:rPr lang="en-ZA" sz="3600" b="1" dirty="0" smtClean="0"/>
              <a:t>God’s Vision</a:t>
            </a:r>
            <a:r>
              <a:rPr lang="en-ZA" sz="3600" b="1" dirty="0" smtClean="0"/>
              <a:t>?</a:t>
            </a:r>
            <a:endParaRPr lang="en-ZA" sz="36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1447" y="1582543"/>
            <a:ext cx="10544463" cy="4069080"/>
          </a:xfrm>
        </p:spPr>
        <p:txBody>
          <a:bodyPr>
            <a:normAutofit/>
          </a:bodyPr>
          <a:lstStyle/>
          <a:p>
            <a:pPr algn="just"/>
            <a:r>
              <a:rPr lang="en-ZA" sz="2800" dirty="0" smtClean="0"/>
              <a:t>These questions may help</a:t>
            </a:r>
          </a:p>
          <a:p>
            <a:pPr lvl="1" algn="just"/>
            <a:r>
              <a:rPr lang="en-ZA" sz="2800" dirty="0" smtClean="0"/>
              <a:t>What will relationships look like in your group</a:t>
            </a:r>
          </a:p>
          <a:p>
            <a:pPr lvl="1" algn="just"/>
            <a:r>
              <a:rPr lang="en-ZA" sz="2800" dirty="0" smtClean="0"/>
              <a:t>How do you hope to see people grow because of your group</a:t>
            </a:r>
          </a:p>
          <a:p>
            <a:pPr lvl="1" algn="just"/>
            <a:r>
              <a:rPr lang="en-ZA" sz="2800" dirty="0" smtClean="0"/>
              <a:t>How will the </a:t>
            </a:r>
            <a:r>
              <a:rPr lang="en-ZA" sz="28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community</a:t>
            </a:r>
            <a:r>
              <a:rPr lang="en-ZA" sz="2800" dirty="0" smtClean="0">
                <a:solidFill>
                  <a:srgbClr val="00B050"/>
                </a:solidFill>
              </a:rPr>
              <a:t> </a:t>
            </a:r>
            <a:r>
              <a:rPr lang="en-ZA" sz="2800" dirty="0" smtClean="0"/>
              <a:t>be </a:t>
            </a:r>
            <a:r>
              <a:rPr lang="en-ZA" sz="28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impacted</a:t>
            </a:r>
            <a:r>
              <a:rPr lang="en-ZA" sz="2800" dirty="0" smtClean="0">
                <a:solidFill>
                  <a:srgbClr val="00B050"/>
                </a:solidFill>
              </a:rPr>
              <a:t> </a:t>
            </a:r>
            <a:r>
              <a:rPr lang="en-ZA" sz="2800" dirty="0" smtClean="0"/>
              <a:t>and change because of your group</a:t>
            </a:r>
            <a:endParaRPr lang="en-ZA" sz="2800" dirty="0"/>
          </a:p>
        </p:txBody>
      </p:sp>
      <p:pic>
        <p:nvPicPr>
          <p:cNvPr id="6" name="Picture 4" descr="http://corporate-citizenship.com/wp-content/uploads/community-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79" y="4445246"/>
            <a:ext cx="3888432" cy="24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2351" y="218795"/>
            <a:ext cx="11633877" cy="1143000"/>
          </a:xfrm>
        </p:spPr>
        <p:txBody>
          <a:bodyPr>
            <a:normAutofit/>
          </a:bodyPr>
          <a:lstStyle/>
          <a:p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a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“Look like”?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2350" y="1614715"/>
            <a:ext cx="10472735" cy="31969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ZA" sz="2800" dirty="0" smtClean="0"/>
              <a:t>Basically, the Group Meeting has 4 Components:</a:t>
            </a:r>
          </a:p>
          <a:p>
            <a:pPr algn="just"/>
            <a:r>
              <a:rPr lang="en-ZA" sz="2800" b="1" dirty="0" smtClean="0"/>
              <a:t>a. </a:t>
            </a:r>
            <a:r>
              <a:rPr lang="en-ZA" sz="28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Connecting</a:t>
            </a:r>
            <a:r>
              <a:rPr lang="en-ZA" sz="2800" dirty="0" smtClean="0"/>
              <a:t>: With each other and then with God. A time at the beginning of the meeting to talk and get acquainted, followed by a time for </a:t>
            </a:r>
            <a:r>
              <a:rPr lang="en-ZA" sz="28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Praise &amp; Worship </a:t>
            </a:r>
            <a:r>
              <a:rPr lang="en-ZA" sz="2800" dirty="0" smtClean="0"/>
              <a:t>to prepare our hearts for His Word. (</a:t>
            </a:r>
            <a:r>
              <a:rPr lang="en-Z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15-20 min</a:t>
            </a:r>
            <a:r>
              <a:rPr lang="en-ZA" sz="2800" dirty="0" smtClean="0"/>
              <a:t>.)</a:t>
            </a:r>
            <a:endParaRPr lang="en-ZA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35" y="4597955"/>
            <a:ext cx="4392488" cy="1969242"/>
          </a:xfrm>
          <a:prstGeom prst="rect">
            <a:avLst/>
          </a:prstGeom>
          <a:noFill/>
          <a:ln>
            <a:noFill/>
          </a:ln>
          <a:effectLst>
            <a:glow rad="2413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6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858" y="249974"/>
            <a:ext cx="11673341" cy="1143000"/>
          </a:xfrm>
        </p:spPr>
        <p:txBody>
          <a:bodyPr>
            <a:normAutofit/>
          </a:bodyPr>
          <a:lstStyle/>
          <a:p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a Konnekt Group “Look like”?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3858" y="1637968"/>
            <a:ext cx="10440890" cy="4069080"/>
          </a:xfrm>
        </p:spPr>
        <p:txBody>
          <a:bodyPr>
            <a:normAutofit/>
          </a:bodyPr>
          <a:lstStyle/>
          <a:p>
            <a:pPr algn="just"/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Z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Studying</a:t>
            </a: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and application of the Bible, and the Word during weekly service to our daily lives. (</a:t>
            </a:r>
            <a:r>
              <a:rPr lang="en-Z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30 min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www.downloadbible.us/hires/New-Bible-Hi-Res-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31" y="4696248"/>
            <a:ext cx="5335623" cy="2511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6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5530" y="129943"/>
            <a:ext cx="11635408" cy="1143000"/>
          </a:xfrm>
        </p:spPr>
        <p:txBody>
          <a:bodyPr>
            <a:normAutofit/>
          </a:bodyPr>
          <a:lstStyle/>
          <a:p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a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“Look like”?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5530" y="1641342"/>
            <a:ext cx="10455965" cy="4069080"/>
          </a:xfrm>
        </p:spPr>
        <p:txBody>
          <a:bodyPr>
            <a:normAutofit/>
          </a:bodyPr>
          <a:lstStyle/>
          <a:p>
            <a:pPr algn="just"/>
            <a:r>
              <a:rPr lang="en-ZA" sz="2800" b="1" dirty="0" smtClean="0"/>
              <a:t>c. </a:t>
            </a:r>
            <a:r>
              <a:rPr lang="en-ZA" sz="28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Sharing</a:t>
            </a:r>
            <a:r>
              <a:rPr lang="en-ZA" sz="2800" b="1" dirty="0" smtClean="0"/>
              <a:t>: </a:t>
            </a:r>
            <a:r>
              <a:rPr lang="en-ZA" sz="2800" dirty="0" smtClean="0"/>
              <a:t>Talking about our challenges, needs, joys, and sorrows in the journey of </a:t>
            </a:r>
            <a:r>
              <a:rPr lang="en-ZA" sz="2800" dirty="0" smtClean="0"/>
              <a:t>life. Thus encourage and edify</a:t>
            </a:r>
            <a:endParaRPr lang="en-ZA" sz="2800" dirty="0" smtClean="0"/>
          </a:p>
          <a:p>
            <a:endParaRPr lang="en-ZA" sz="2800" dirty="0"/>
          </a:p>
        </p:txBody>
      </p:sp>
      <p:pic>
        <p:nvPicPr>
          <p:cNvPr id="6" name="Picture 7" descr="http://www.alternet.org/files/styles/story_image/public/story_images/shutterstock_13046804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90" y="3012735"/>
            <a:ext cx="1764597" cy="132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://www.soulaction.co.za/http:/soulaction.co.za/wp-content/uploads/2012/03/mind-the-gap.bm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89" y="4886509"/>
            <a:ext cx="8458200" cy="1647825"/>
          </a:xfrm>
          <a:prstGeom prst="rect">
            <a:avLst/>
          </a:prstGeom>
          <a:ln>
            <a:noFill/>
          </a:ln>
          <a:effectLst>
            <a:glow rad="241300">
              <a:schemeClr val="tx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5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015" y="44624"/>
            <a:ext cx="11966713" cy="1143000"/>
          </a:xfrm>
        </p:spPr>
        <p:txBody>
          <a:bodyPr>
            <a:normAutofit/>
          </a:bodyPr>
          <a:lstStyle/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a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“Look like”?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0046" y="1518699"/>
            <a:ext cx="10484457" cy="4069080"/>
          </a:xfrm>
        </p:spPr>
        <p:txBody>
          <a:bodyPr>
            <a:normAutofit/>
          </a:bodyPr>
          <a:lstStyle/>
          <a:p>
            <a:pPr algn="just"/>
            <a:r>
              <a:rPr lang="en-ZA" sz="2800" b="1" dirty="0" smtClean="0"/>
              <a:t>d. </a:t>
            </a:r>
            <a:r>
              <a:rPr lang="en-ZA" sz="28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Praying</a:t>
            </a:r>
            <a:r>
              <a:rPr lang="en-ZA" sz="2800" b="1" dirty="0" smtClean="0"/>
              <a:t>: </a:t>
            </a:r>
            <a:r>
              <a:rPr lang="en-ZA" sz="2800" dirty="0" smtClean="0"/>
              <a:t>Giving and receiving prayer, support, and encouragement for the things that have been shared with the group. (</a:t>
            </a:r>
            <a:r>
              <a:rPr lang="en-Z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15-20 min</a:t>
            </a:r>
            <a:r>
              <a:rPr lang="en-ZA" sz="2800" dirty="0" smtClean="0"/>
              <a:t>)</a:t>
            </a:r>
          </a:p>
          <a:p>
            <a:endParaRPr lang="en-ZA" sz="2800" dirty="0"/>
          </a:p>
        </p:txBody>
      </p:sp>
      <p:pic>
        <p:nvPicPr>
          <p:cNvPr id="6" name="Picture 4" descr="http://fc03.deviantart.net/fs51/i/2009/276/2/a/Praying_Hands_by_dsele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38" y="3553239"/>
            <a:ext cx="2752725" cy="281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07" y="216903"/>
            <a:ext cx="11809953" cy="1143000"/>
          </a:xfrm>
        </p:spPr>
        <p:txBody>
          <a:bodyPr>
            <a:normAutofit/>
          </a:bodyPr>
          <a:lstStyle/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What is the Group Leader’s Role?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6307" y="1545203"/>
            <a:ext cx="10457954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800" dirty="0" smtClean="0"/>
              <a:t>The Group Leader’s Role has 3 Components:</a:t>
            </a:r>
          </a:p>
          <a:p>
            <a:r>
              <a:rPr lang="en-ZA" sz="2800" b="1" dirty="0" smtClean="0"/>
              <a:t>a. </a:t>
            </a:r>
            <a:r>
              <a:rPr lang="en-Z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Leading</a:t>
            </a:r>
            <a:r>
              <a:rPr lang="en-ZA" sz="2800" dirty="0" smtClean="0"/>
              <a:t>:</a:t>
            </a:r>
          </a:p>
          <a:p>
            <a:pPr lvl="1"/>
            <a:r>
              <a:rPr lang="en-ZA" sz="2800" dirty="0" smtClean="0"/>
              <a:t>Casting Vision</a:t>
            </a:r>
          </a:p>
          <a:p>
            <a:pPr lvl="1"/>
            <a:r>
              <a:rPr lang="en-ZA" sz="2800" dirty="0" smtClean="0"/>
              <a:t>Planning &amp; Facilitating Meetings</a:t>
            </a:r>
          </a:p>
          <a:p>
            <a:pPr lvl="1" algn="just"/>
            <a:r>
              <a:rPr lang="en-ZA" sz="2800" dirty="0" smtClean="0"/>
              <a:t>Ensuring Group Development: Fellowship, Care / Prayer, Growth, &amp; Outreach.</a:t>
            </a:r>
          </a:p>
          <a:p>
            <a:pPr lvl="1"/>
            <a:r>
              <a:rPr lang="en-ZA" sz="2800" dirty="0" smtClean="0"/>
              <a:t>Activate and Mobilise</a:t>
            </a:r>
            <a:endParaRPr lang="en-ZA" sz="2800" dirty="0" smtClean="0"/>
          </a:p>
          <a:p>
            <a:endParaRPr lang="en-ZA" sz="2800" dirty="0"/>
          </a:p>
        </p:txBody>
      </p:sp>
      <p:pic>
        <p:nvPicPr>
          <p:cNvPr id="6" name="Picture 2" descr="http://e27.co/wp-content/uploads/2014/03/ManagerialJobs10MarHea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59" y="4903738"/>
            <a:ext cx="2936395" cy="142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08" y="163893"/>
            <a:ext cx="11862962" cy="1143000"/>
          </a:xfrm>
        </p:spPr>
        <p:txBody>
          <a:bodyPr>
            <a:normAutofit/>
          </a:bodyPr>
          <a:lstStyle/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What is the Group Leader’s Role?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507" y="1510149"/>
            <a:ext cx="10617257" cy="4069080"/>
          </a:xfrm>
        </p:spPr>
        <p:txBody>
          <a:bodyPr>
            <a:normAutofit/>
          </a:bodyPr>
          <a:lstStyle/>
          <a:p>
            <a:pPr algn="just"/>
            <a:r>
              <a:rPr lang="en-ZA" sz="2800" b="1" dirty="0" smtClean="0"/>
              <a:t>b. </a:t>
            </a:r>
            <a:r>
              <a:rPr lang="en-ZA" sz="28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Shepherding</a:t>
            </a:r>
            <a:r>
              <a:rPr lang="en-ZA" sz="2800" dirty="0" smtClean="0"/>
              <a:t>:</a:t>
            </a:r>
          </a:p>
          <a:p>
            <a:pPr lvl="1" algn="just"/>
            <a:r>
              <a:rPr lang="en-ZA" sz="2800" dirty="0" smtClean="0"/>
              <a:t>1. Providing Care and Prayer for Group Members &amp; Visitors</a:t>
            </a:r>
          </a:p>
          <a:p>
            <a:pPr lvl="1" algn="just"/>
            <a:r>
              <a:rPr lang="en-ZA" sz="2800" dirty="0" smtClean="0"/>
              <a:t>2. Ensuring Group Members create a practical Growth Plan</a:t>
            </a:r>
          </a:p>
          <a:p>
            <a:pPr algn="just"/>
            <a:endParaRPr lang="en-ZA" sz="2800" dirty="0"/>
          </a:p>
        </p:txBody>
      </p:sp>
      <p:pic>
        <p:nvPicPr>
          <p:cNvPr id="6" name="Picture 2" descr="http://www.jandsmministries.com/images/message/jesus_leading_people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13" y="4393366"/>
            <a:ext cx="3333750" cy="2371726"/>
          </a:xfrm>
          <a:prstGeom prst="rect">
            <a:avLst/>
          </a:prstGeom>
          <a:noFill/>
          <a:effectLst>
            <a:glow rad="1778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6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3764" y="198135"/>
            <a:ext cx="11686931" cy="1143000"/>
          </a:xfrm>
        </p:spPr>
        <p:txBody>
          <a:bodyPr>
            <a:normAutofit/>
          </a:bodyPr>
          <a:lstStyle/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What is the Group Leader’s Role?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3763" y="1542324"/>
            <a:ext cx="10560497" cy="4525963"/>
          </a:xfrm>
        </p:spPr>
        <p:txBody>
          <a:bodyPr>
            <a:normAutofit/>
          </a:bodyPr>
          <a:lstStyle/>
          <a:p>
            <a:pPr algn="just"/>
            <a:r>
              <a:rPr lang="en-ZA" sz="2800" b="1" dirty="0" smtClean="0"/>
              <a:t>c. </a:t>
            </a:r>
            <a:r>
              <a:rPr lang="en-ZA" sz="28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Administrating</a:t>
            </a:r>
            <a:r>
              <a:rPr lang="en-ZA" sz="2800" dirty="0" smtClean="0"/>
              <a:t>:</a:t>
            </a:r>
          </a:p>
          <a:p>
            <a:pPr lvl="1" algn="just"/>
            <a:r>
              <a:rPr lang="en-ZA" sz="2800" dirty="0" smtClean="0"/>
              <a:t>If Refreshments are provided for each meeting, involve the group</a:t>
            </a:r>
          </a:p>
          <a:p>
            <a:pPr lvl="1" algn="just"/>
            <a:r>
              <a:rPr lang="en-ZA" sz="28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Visitor Follow-u</a:t>
            </a:r>
            <a:r>
              <a:rPr lang="en-ZA" sz="2800" b="1" i="1" dirty="0" smtClean="0">
                <a:solidFill>
                  <a:srgbClr val="00B050"/>
                </a:solidFill>
              </a:rPr>
              <a:t>p</a:t>
            </a:r>
            <a:r>
              <a:rPr lang="en-ZA" sz="2800" dirty="0" smtClean="0"/>
              <a:t>: Call between meetings to encourage.</a:t>
            </a:r>
          </a:p>
          <a:p>
            <a:pPr lvl="1" algn="just"/>
            <a:r>
              <a:rPr lang="en-ZA" sz="28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Reporting</a:t>
            </a:r>
            <a:r>
              <a:rPr lang="en-ZA" sz="2800" dirty="0" smtClean="0"/>
              <a:t>: Take Attendance at each meeting and send in Weekly Report.</a:t>
            </a:r>
          </a:p>
          <a:p>
            <a:pPr marL="457200" lvl="1" indent="0" algn="just">
              <a:buNone/>
            </a:pPr>
            <a:r>
              <a:rPr lang="en-ZA" sz="2800" b="1" u="sng" dirty="0" smtClean="0">
                <a:solidFill>
                  <a:srgbClr val="00B050"/>
                </a:solidFill>
                <a:latin typeface="Limelight" panose="02000000000000000000" pitchFamily="2" charset="0"/>
              </a:rPr>
              <a:t>NOTE</a:t>
            </a:r>
            <a:r>
              <a:rPr lang="en-ZA" sz="2800" dirty="0" smtClean="0"/>
              <a:t>: It is recommended that the Leader utilize others appropriately gifted within the group to help accomplish the above list of tasks.</a:t>
            </a:r>
          </a:p>
        </p:txBody>
      </p:sp>
      <p:pic>
        <p:nvPicPr>
          <p:cNvPr id="6" name="Picture 2" descr="http://www.paidtolearn.co.uk/uploads/images/training-employer%20(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698" y="4929808"/>
            <a:ext cx="1311562" cy="19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6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07" y="129691"/>
            <a:ext cx="11849709" cy="1143000"/>
          </a:xfrm>
        </p:spPr>
        <p:txBody>
          <a:bodyPr>
            <a:normAutofit/>
          </a:bodyPr>
          <a:lstStyle/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What is the Group Leader’s Role?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507" y="1571707"/>
            <a:ext cx="10577502" cy="4069080"/>
          </a:xfrm>
        </p:spPr>
        <p:txBody>
          <a:bodyPr>
            <a:normAutofit/>
          </a:bodyPr>
          <a:lstStyle/>
          <a:p>
            <a:pPr algn="just"/>
            <a:r>
              <a:rPr lang="en-ZA" sz="2800" b="1" u="sng" dirty="0" smtClean="0"/>
              <a:t>2</a:t>
            </a:r>
            <a:r>
              <a:rPr lang="en-ZA" sz="2800" dirty="0" smtClean="0"/>
              <a:t>. </a:t>
            </a:r>
            <a:r>
              <a:rPr lang="en-ZA" sz="28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Visitor Follow-up</a:t>
            </a:r>
            <a:r>
              <a:rPr lang="en-ZA" sz="2800" dirty="0" smtClean="0"/>
              <a:t>: Call between meetings to encourage.</a:t>
            </a:r>
            <a:endParaRPr lang="en-ZA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21" y="3173594"/>
            <a:ext cx="3491880" cy="3334309"/>
          </a:xfrm>
          <a:prstGeom prst="rect">
            <a:avLst/>
          </a:prstGeom>
          <a:noFill/>
          <a:ln>
            <a:noFill/>
          </a:ln>
          <a:effectLst>
            <a:glow rad="3048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1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77146"/>
            <a:ext cx="1219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Groups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</a:t>
            </a:r>
            <a:r>
              <a:rPr lang="en-Z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heartbeat</a:t>
            </a:r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Church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0452" y="1732722"/>
            <a:ext cx="10356574" cy="4525963"/>
          </a:xfrm>
        </p:spPr>
        <p:txBody>
          <a:bodyPr>
            <a:normAutofit/>
          </a:bodyPr>
          <a:lstStyle/>
          <a:p>
            <a:pPr algn="just"/>
            <a:r>
              <a:rPr lang="en-ZA" sz="2400" dirty="0" smtClean="0"/>
              <a:t>The </a:t>
            </a:r>
            <a:r>
              <a:rPr lang="en-ZA" sz="2400" b="1" i="1" dirty="0" smtClean="0">
                <a:solidFill>
                  <a:srgbClr val="00B050"/>
                </a:solidFill>
              </a:rPr>
              <a:t>vision</a:t>
            </a:r>
            <a:r>
              <a:rPr lang="en-ZA" sz="2400" dirty="0" smtClean="0">
                <a:solidFill>
                  <a:srgbClr val="00B050"/>
                </a:solidFill>
              </a:rPr>
              <a:t> should be</a:t>
            </a:r>
            <a:r>
              <a:rPr lang="en-ZA" sz="2400" dirty="0" smtClean="0"/>
              <a:t> </a:t>
            </a:r>
            <a:r>
              <a:rPr lang="en-ZA" sz="2400" dirty="0" smtClean="0"/>
              <a:t>God – inspired and needed in </a:t>
            </a:r>
            <a:r>
              <a:rPr lang="en-ZA" sz="2400" dirty="0" smtClean="0"/>
              <a:t>the world.  </a:t>
            </a:r>
            <a:r>
              <a:rPr lang="en-ZA" sz="2400" dirty="0" smtClean="0"/>
              <a:t>We take it seriously that God has placed you in </a:t>
            </a:r>
            <a:r>
              <a:rPr lang="en-ZA" sz="2400" b="1" i="1" dirty="0" smtClean="0">
                <a:solidFill>
                  <a:srgbClr val="00B050"/>
                </a:solidFill>
              </a:rPr>
              <a:t>as part of this network</a:t>
            </a:r>
            <a:r>
              <a:rPr lang="en-ZA" sz="2400" dirty="0" smtClean="0"/>
              <a:t>, </a:t>
            </a:r>
            <a:r>
              <a:rPr lang="en-ZA" sz="2400" dirty="0" smtClean="0"/>
              <a:t>and given you a desire to lead others.  So we want to help you clarify the </a:t>
            </a:r>
            <a:r>
              <a:rPr lang="en-ZA" sz="2400" b="1" i="1" dirty="0" smtClean="0">
                <a:solidFill>
                  <a:srgbClr val="00B050"/>
                </a:solidFill>
              </a:rPr>
              <a:t>vision</a:t>
            </a:r>
            <a:r>
              <a:rPr lang="en-ZA" sz="2400" dirty="0" smtClean="0"/>
              <a:t>, then give you an opportunity to pursue it.  We are committed to </a:t>
            </a:r>
            <a:r>
              <a:rPr lang="en-ZA" sz="2400" b="1" i="1" dirty="0" smtClean="0">
                <a:solidFill>
                  <a:srgbClr val="00B050"/>
                </a:solidFill>
              </a:rPr>
              <a:t>empower</a:t>
            </a:r>
            <a:r>
              <a:rPr lang="en-ZA" sz="2400" dirty="0" smtClean="0">
                <a:solidFill>
                  <a:srgbClr val="00B050"/>
                </a:solidFill>
              </a:rPr>
              <a:t> </a:t>
            </a:r>
            <a:r>
              <a:rPr lang="en-ZA" sz="2400" dirty="0" smtClean="0"/>
              <a:t>and </a:t>
            </a:r>
            <a:r>
              <a:rPr lang="en-ZA" sz="2400" b="1" i="1" dirty="0" smtClean="0">
                <a:solidFill>
                  <a:srgbClr val="00B050"/>
                </a:solidFill>
              </a:rPr>
              <a:t>develop</a:t>
            </a:r>
            <a:r>
              <a:rPr lang="en-ZA" sz="2400" dirty="0" smtClean="0">
                <a:solidFill>
                  <a:srgbClr val="00B050"/>
                </a:solidFill>
              </a:rPr>
              <a:t> </a:t>
            </a:r>
            <a:r>
              <a:rPr lang="en-ZA" sz="2400" dirty="0" smtClean="0"/>
              <a:t>you as a leader. [To make a difference]</a:t>
            </a:r>
          </a:p>
          <a:p>
            <a:pPr algn="just"/>
            <a:r>
              <a:rPr lang="en-ZA" sz="2400" dirty="0" smtClean="0"/>
              <a:t>Your commitment will create life change in individuals and the community, and ensure that it is restored to what God intended it to be.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4307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pringcreekbc.net/Resources/Connecting%203%20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19" y="715616"/>
            <a:ext cx="3738044" cy="5658679"/>
          </a:xfrm>
          <a:prstGeom prst="rect">
            <a:avLst/>
          </a:prstGeom>
          <a:noFill/>
          <a:effectLst>
            <a:glow rad="190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 rot="1450771">
            <a:off x="1876127" y="1750019"/>
            <a:ext cx="2669600" cy="3968071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71180" y="3058798"/>
            <a:ext cx="1500612" cy="10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cellus SC" panose="020E0602050203020307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endParaRPr lang="en-Z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cellus SC" panose="020E0602050203020307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endParaRPr lang="en-Z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61391" y="1166192"/>
            <a:ext cx="5194852" cy="52081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 sz="360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694912" y="6090754"/>
            <a:ext cx="1527810" cy="4737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cellus SC" panose="020E0602050203020307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endParaRPr lang="en-Z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67855" y="1040228"/>
            <a:ext cx="1581925" cy="4483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cellus SC" panose="020E0602050203020307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FINANCES</a:t>
            </a:r>
            <a:endParaRPr lang="en-Z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57830" y="3220389"/>
            <a:ext cx="874395" cy="40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cellus SC" panose="020E0602050203020307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endParaRPr lang="en-Z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7810" y="3253892"/>
            <a:ext cx="1115805" cy="3352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cellus SC" panose="020E0602050203020307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SOULS</a:t>
            </a:r>
            <a:endParaRPr lang="en-Z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707123" y="4893133"/>
            <a:ext cx="1738602" cy="3615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cellus SC" panose="020E0602050203020307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MARRIAGE</a:t>
            </a:r>
            <a:endParaRPr lang="en-Z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95224" y="1784229"/>
            <a:ext cx="1283860" cy="3711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cellus SC" panose="020E0602050203020307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PLANS</a:t>
            </a:r>
            <a:endParaRPr lang="en-Z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709843" y="1767733"/>
            <a:ext cx="1346400" cy="4041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cellus SC" panose="020E0602050203020307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DREAMS</a:t>
            </a:r>
            <a:endParaRPr lang="en-Z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71909" y="4876395"/>
            <a:ext cx="1328798" cy="3950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cellus SC" panose="020E0602050203020307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endParaRPr lang="en-Z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928737" y="3053723"/>
            <a:ext cx="1500612" cy="112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cellus SC" panose="020E0602050203020307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Christ</a:t>
            </a:r>
            <a:endParaRPr lang="en-Z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2536" y="5507237"/>
            <a:ext cx="6979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800" dirty="0" smtClean="0">
                <a:solidFill>
                  <a:srgbClr val="00B050"/>
                </a:solidFill>
                <a:latin typeface="Limelight" panose="02000000000000000000" pitchFamily="2" charset="0"/>
              </a:rPr>
              <a:t>Go</a:t>
            </a:r>
            <a:r>
              <a:rPr lang="en-ZA" sz="4800" dirty="0" smtClean="0">
                <a:solidFill>
                  <a:srgbClr val="00B050"/>
                </a:solidFill>
                <a:latin typeface="Maiandra GD" pitchFamily="34" charset="0"/>
              </a:rPr>
              <a:t> </a:t>
            </a:r>
            <a:r>
              <a:rPr lang="en-ZA" sz="4800" dirty="0" smtClean="0">
                <a:latin typeface="Maiandra GD" pitchFamily="34" charset="0"/>
              </a:rPr>
              <a:t>&amp; </a:t>
            </a:r>
            <a:r>
              <a:rPr lang="en-ZA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BE</a:t>
            </a:r>
            <a:r>
              <a:rPr lang="en-ZA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ZA" sz="4800" dirty="0" smtClean="0">
                <a:latin typeface="Maiandra GD" pitchFamily="34" charset="0"/>
              </a:rPr>
              <a:t>the Difference</a:t>
            </a:r>
            <a:endParaRPr lang="en-ZA" sz="4800" dirty="0">
              <a:latin typeface="Maiandra GD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4557" y="306151"/>
            <a:ext cx="11449878" cy="1831975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“</a:t>
            </a:r>
            <a:r>
              <a:rPr lang="en-Z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People don’t </a:t>
            </a:r>
            <a:r>
              <a:rPr lang="en-Z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  <a:cs typeface="MV Boli" pitchFamily="2" charset="0"/>
              </a:rPr>
              <a:t>CARE</a:t>
            </a:r>
            <a:r>
              <a:rPr lang="en-Z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how </a:t>
            </a:r>
            <a:r>
              <a:rPr lang="en-Z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much you </a:t>
            </a:r>
            <a:r>
              <a:rPr lang="en-Z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  <a:cs typeface="MV Boli" pitchFamily="2" charset="0"/>
              </a:rPr>
              <a:t>KNOW</a:t>
            </a:r>
            <a:r>
              <a:rPr lang="en-Z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, </a:t>
            </a:r>
            <a:r>
              <a:rPr lang="en-Z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until </a:t>
            </a:r>
            <a:r>
              <a:rPr lang="en-Z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they </a:t>
            </a:r>
            <a:r>
              <a:rPr lang="en-Z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  <a:cs typeface="MV Boli" pitchFamily="2" charset="0"/>
              </a:rPr>
              <a:t>KNOW</a:t>
            </a:r>
            <a:r>
              <a:rPr lang="en-Z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how </a:t>
            </a:r>
            <a:r>
              <a:rPr lang="en-Z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much you </a:t>
            </a:r>
            <a:r>
              <a:rPr lang="en-Z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  <a:cs typeface="MV Boli" pitchFamily="2" charset="0"/>
              </a:rPr>
              <a:t>CARE</a:t>
            </a:r>
            <a:r>
              <a:rPr lang="en-Z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”</a:t>
            </a:r>
            <a:endParaRPr lang="en-Z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37" y="2138127"/>
            <a:ext cx="3748088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6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408" y="230154"/>
            <a:ext cx="1169504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Groups/house churches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</a:t>
            </a:r>
            <a:r>
              <a:rPr lang="en-Z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heartbeat</a:t>
            </a:r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Church 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5409" y="1785730"/>
            <a:ext cx="10634869" cy="4525963"/>
          </a:xfrm>
        </p:spPr>
        <p:txBody>
          <a:bodyPr>
            <a:normAutofit/>
          </a:bodyPr>
          <a:lstStyle/>
          <a:p>
            <a:pPr algn="just"/>
            <a:r>
              <a:rPr lang="en-ZA" sz="2400" dirty="0" smtClean="0"/>
              <a:t>Small gatherings of followers of Christ meeting on their own, </a:t>
            </a:r>
            <a:r>
              <a:rPr lang="en-ZA" sz="2400" b="1" i="1" dirty="0" smtClean="0">
                <a:solidFill>
                  <a:srgbClr val="00B050"/>
                </a:solidFill>
              </a:rPr>
              <a:t>facilitated</a:t>
            </a:r>
            <a:r>
              <a:rPr lang="en-ZA" sz="2400" dirty="0" smtClean="0">
                <a:solidFill>
                  <a:srgbClr val="00B050"/>
                </a:solidFill>
              </a:rPr>
              <a:t> </a:t>
            </a:r>
            <a:r>
              <a:rPr lang="en-ZA" sz="2400" dirty="0" smtClean="0"/>
              <a:t>by a leader, are not a new phenomenon.  In fact, in the first few hundred years of the Church, these kind of groups were pretty much the only way to experience ‘church’.</a:t>
            </a:r>
          </a:p>
          <a:p>
            <a:pPr algn="just"/>
            <a:r>
              <a:rPr lang="en-ZA" sz="2400" b="1" dirty="0" smtClean="0">
                <a:solidFill>
                  <a:srgbClr val="FF0000"/>
                </a:solidFill>
                <a:latin typeface="Limelight" panose="02000000000000000000" pitchFamily="2" charset="0"/>
              </a:rPr>
              <a:t>Luke</a:t>
            </a:r>
            <a:r>
              <a:rPr lang="en-ZA" sz="2400" dirty="0" smtClean="0">
                <a:solidFill>
                  <a:srgbClr val="FF0000"/>
                </a:solidFill>
                <a:latin typeface="Limelight" panose="02000000000000000000" pitchFamily="2" charset="0"/>
              </a:rPr>
              <a:t> </a:t>
            </a:r>
            <a:r>
              <a:rPr lang="en-ZA" sz="2400" dirty="0" smtClean="0"/>
              <a:t>describes these types of gatherings in </a:t>
            </a:r>
            <a:r>
              <a:rPr lang="en-ZA" sz="2400" b="1" dirty="0" smtClean="0">
                <a:solidFill>
                  <a:srgbClr val="FF0000"/>
                </a:solidFill>
                <a:latin typeface="Limelight" panose="02000000000000000000" pitchFamily="2" charset="0"/>
              </a:rPr>
              <a:t>Acts 2:</a:t>
            </a:r>
            <a:r>
              <a:rPr lang="en-ZA" sz="2400" b="1" baseline="30000" dirty="0" smtClean="0">
                <a:solidFill>
                  <a:srgbClr val="FF0000"/>
                </a:solidFill>
                <a:latin typeface="Limelight" panose="02000000000000000000" pitchFamily="2" charset="0"/>
              </a:rPr>
              <a:t>42-47</a:t>
            </a:r>
            <a:r>
              <a:rPr lang="en-ZA" sz="2400" dirty="0" smtClean="0"/>
              <a:t>, and throughout years of church history, the value of these gatherings has not changed. 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29507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07883" y="836712"/>
            <a:ext cx="1979661" cy="1008112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ZA" sz="2000" b="1" dirty="0" smtClean="0"/>
              <a:t>Establish</a:t>
            </a:r>
          </a:p>
          <a:p>
            <a:pPr algn="r"/>
            <a:r>
              <a:rPr lang="en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5" name="Curved Right Arrow 4"/>
          <p:cNvSpPr/>
          <p:nvPr/>
        </p:nvSpPr>
        <p:spPr>
          <a:xfrm rot="10530070" flipH="1">
            <a:off x="1178232" y="1619693"/>
            <a:ext cx="1102879" cy="4217875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 rot="16200000" flipH="1">
            <a:off x="4831040" y="-2264169"/>
            <a:ext cx="1102879" cy="6063494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354557" flipH="1">
            <a:off x="8266450" y="1699559"/>
            <a:ext cx="1102879" cy="4137006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2146" y="398245"/>
            <a:ext cx="2223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/>
              <a:t>Connect </a:t>
            </a:r>
            <a:r>
              <a:rPr lang="en-ZA" sz="2000" b="1" dirty="0" smtClean="0"/>
              <a:t>To </a:t>
            </a:r>
            <a:r>
              <a:rPr lang="en-ZA" sz="2000" b="1" dirty="0" smtClean="0">
                <a:solidFill>
                  <a:srgbClr val="FF0000"/>
                </a:solidFill>
              </a:rPr>
              <a:t>God</a:t>
            </a:r>
            <a:endParaRPr lang="en-ZA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114445" y="3262667"/>
            <a:ext cx="3191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/>
              <a:t>Connect </a:t>
            </a:r>
            <a:r>
              <a:rPr lang="en-ZA" sz="2000" b="1" dirty="0" smtClean="0"/>
              <a:t>To </a:t>
            </a:r>
            <a:r>
              <a:rPr lang="en-ZA" sz="2000" b="1" dirty="0" smtClean="0">
                <a:solidFill>
                  <a:srgbClr val="00B050"/>
                </a:solidFill>
              </a:rPr>
              <a:t>one another</a:t>
            </a:r>
            <a:endParaRPr lang="en-ZA" sz="20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564176" y="3209250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/>
              <a:t>Connect </a:t>
            </a:r>
            <a:r>
              <a:rPr lang="en-ZA" sz="2000" b="1" dirty="0" smtClean="0"/>
              <a:t>To the </a:t>
            </a:r>
            <a:r>
              <a:rPr lang="en-ZA" sz="2000" b="1" dirty="0" smtClean="0">
                <a:solidFill>
                  <a:schemeClr val="accent6">
                    <a:lumMod val="75000"/>
                  </a:schemeClr>
                </a:solidFill>
              </a:rPr>
              <a:t>World</a:t>
            </a:r>
            <a:endParaRPr lang="en-Z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07884" y="4941168"/>
            <a:ext cx="1872258" cy="115212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ZA" sz="2000" b="1" dirty="0" smtClean="0"/>
              <a:t>Reach out</a:t>
            </a:r>
          </a:p>
          <a:p>
            <a:pPr algn="r"/>
            <a:r>
              <a:rPr lang="en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54215" y="2850108"/>
            <a:ext cx="2128097" cy="100811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ZA" sz="2000" b="1" dirty="0" smtClean="0"/>
              <a:t>Discover</a:t>
            </a:r>
          </a:p>
          <a:p>
            <a:pPr algn="r"/>
            <a:r>
              <a:rPr lang="en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922566" y="2852936"/>
            <a:ext cx="1872208" cy="1008112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ZA" sz="2000" b="1" dirty="0" smtClean="0"/>
              <a:t>Grow</a:t>
            </a:r>
          </a:p>
          <a:p>
            <a:pPr algn="r"/>
            <a:r>
              <a:rPr lang="en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35594" y="2370116"/>
            <a:ext cx="18167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dirty="0" smtClean="0"/>
              <a:t>FULLY DEVOTED FOLLOWERS OF JESUS CHRIST</a:t>
            </a:r>
          </a:p>
          <a:p>
            <a:pPr algn="ctr"/>
            <a:r>
              <a:rPr lang="en-Z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Mark 12:</a:t>
            </a:r>
            <a:r>
              <a:rPr lang="en-ZA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29-31</a:t>
            </a:r>
          </a:p>
          <a:p>
            <a:pPr algn="ctr"/>
            <a:r>
              <a:rPr lang="en-Z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Matt 28:</a:t>
            </a:r>
            <a:r>
              <a:rPr lang="en-ZA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18-20</a:t>
            </a:r>
            <a:endParaRPr lang="en-ZA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  <p:pic>
        <p:nvPicPr>
          <p:cNvPr id="15" name="Picture 2" descr="http://t3.gstatic.com/images?q=tbn:ANd9GcTlROJ9mQjNITDJorwBUZ4wCGzttt2wW4eHp2pnELk9EirThHY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10" y="935056"/>
            <a:ext cx="792088" cy="76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glenviewparks.org/prev-uploads/Tree-we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76" y="2850108"/>
            <a:ext cx="1008272" cy="100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blog.power2sme.com/wp-content/uploads/han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35" y="5429623"/>
            <a:ext cx="1046080" cy="69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ww.crossingthinice.com/wp-content/uploads/2013/05/magnifying-glas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69" y="2953441"/>
            <a:ext cx="681633" cy="83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34790" y="6156012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b="1" dirty="0" smtClean="0"/>
              <a:t>Connect </a:t>
            </a:r>
            <a:r>
              <a:rPr lang="en-ZA" b="1" dirty="0" smtClean="0"/>
              <a:t>To </a:t>
            </a:r>
            <a:r>
              <a:rPr lang="en-ZA" b="1" dirty="0" smtClean="0">
                <a:solidFill>
                  <a:srgbClr val="0052A4"/>
                </a:solidFill>
              </a:rPr>
              <a:t>Community</a:t>
            </a:r>
            <a:endParaRPr lang="en-ZA" b="1" dirty="0">
              <a:solidFill>
                <a:srgbClr val="0052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112" y="204064"/>
            <a:ext cx="6290847" cy="62908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250" y="1774202"/>
            <a:ext cx="3124068" cy="3124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3148" y="1201403"/>
            <a:ext cx="1217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</a:t>
            </a:r>
            <a:endParaRPr lang="en-Z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5305" y="1192272"/>
            <a:ext cx="1390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EQUIPPING</a:t>
            </a:r>
            <a:endParaRPr lang="en-Z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6261" y="3045196"/>
            <a:ext cx="134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</a:t>
            </a:r>
            <a:endParaRPr lang="en-Z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5878" y="3045196"/>
            <a:ext cx="10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</a:t>
            </a:r>
            <a:endParaRPr lang="en-Z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7325" y="4967893"/>
            <a:ext cx="1125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SERVING</a:t>
            </a:r>
            <a:endParaRPr lang="en-Z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9877" y="4921369"/>
            <a:ext cx="1367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</a:t>
            </a:r>
            <a:endParaRPr lang="en-Z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881601" y="3045196"/>
            <a:ext cx="853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</a:t>
            </a:r>
            <a:endParaRPr lang="en-Z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4453" y="2073773"/>
            <a:ext cx="1224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NURTURE</a:t>
            </a:r>
            <a:endParaRPr lang="en-Z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6759772" y="3045196"/>
            <a:ext cx="841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endParaRPr lang="en-Z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4852" y="4048926"/>
            <a:ext cx="1010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</a:t>
            </a:r>
            <a:endParaRPr lang="en-Z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0311" y="3045196"/>
            <a:ext cx="136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/>
              <a:t>Act 2:42</a:t>
            </a:r>
            <a:endParaRPr lang="en-ZA" sz="2000" b="1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975652" y="6247213"/>
            <a:ext cx="4528388" cy="531275"/>
          </a:xfrm>
        </p:spPr>
        <p:txBody>
          <a:bodyPr anchor="t" anchorCtr="0">
            <a:normAutofit/>
          </a:bodyPr>
          <a:lstStyle/>
          <a:p>
            <a:r>
              <a:rPr lang="en-ZA" sz="2400" b="1" i="1" dirty="0" smtClean="0">
                <a:solidFill>
                  <a:srgbClr val="005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  <a:r>
              <a:rPr lang="en-ZA" sz="2400" b="1" dirty="0" smtClean="0">
                <a:solidFill>
                  <a:srgbClr val="005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Groups</a:t>
            </a:r>
            <a:endParaRPr lang="en-Z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1260" y="144825"/>
            <a:ext cx="1549019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Connecting with God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1260" y="4863947"/>
            <a:ext cx="152314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Community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1260" y="5275090"/>
            <a:ext cx="152314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People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1260" y="869108"/>
            <a:ext cx="1549019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Serving people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39603" y="4761742"/>
            <a:ext cx="161392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Community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39602" y="5169365"/>
            <a:ext cx="1613929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Neighbours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1260" y="1593390"/>
            <a:ext cx="154901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Prayer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39603" y="144824"/>
            <a:ext cx="161392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God’s Word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39603" y="584716"/>
            <a:ext cx="161392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Serving people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39602" y="1294484"/>
            <a:ext cx="161392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Prayer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39603" y="2431084"/>
            <a:ext cx="161392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Members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39603" y="2860506"/>
            <a:ext cx="161392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Visitors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39602" y="3307068"/>
            <a:ext cx="161392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People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1260" y="2497556"/>
            <a:ext cx="1549019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To Prosper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1260" y="2931559"/>
            <a:ext cx="1549019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Make a difference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1260" y="3641327"/>
            <a:ext cx="1549019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Impact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1260" y="5711798"/>
            <a:ext cx="152314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Church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39602" y="5582296"/>
            <a:ext cx="1613929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Countries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2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0642"/>
            <a:ext cx="12192000" cy="1346853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 are the </a:t>
            </a:r>
            <a:r>
              <a:rPr lang="en-Z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heartbeat</a:t>
            </a: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DNA</a:t>
            </a: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 </a:t>
            </a: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Church</a:t>
            </a:r>
            <a:b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the </a:t>
            </a:r>
            <a:r>
              <a:rPr lang="en-Z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kidneys</a:t>
            </a: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 </a:t>
            </a: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our bodies</a:t>
            </a:r>
            <a:endParaRPr lang="en-Z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0330070" cy="4853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ZA" sz="26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Relationships</a:t>
            </a:r>
          </a:p>
          <a:p>
            <a:pPr algn="just"/>
            <a:r>
              <a:rPr lang="en-ZA" sz="2600" dirty="0" smtClean="0"/>
              <a:t>Meaningful relationships develop, and the group figures out how to support and take care of each other.</a:t>
            </a:r>
          </a:p>
          <a:p>
            <a:pPr marL="0" indent="0" algn="just">
              <a:buNone/>
            </a:pPr>
            <a:r>
              <a:rPr lang="en-ZA" sz="26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Growth</a:t>
            </a:r>
          </a:p>
          <a:p>
            <a:pPr algn="just"/>
            <a:r>
              <a:rPr lang="en-ZA" sz="2600" dirty="0" smtClean="0"/>
              <a:t>All individuals grow . . . to be more of whom God made them to be.  This occurs as a result of being around the others in the group.</a:t>
            </a:r>
          </a:p>
          <a:p>
            <a:pPr marL="0" indent="0" algn="just">
              <a:buNone/>
            </a:pPr>
            <a:r>
              <a:rPr lang="en-ZA" sz="26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Community</a:t>
            </a:r>
            <a:r>
              <a:rPr lang="en-ZA" sz="2600" b="1" dirty="0" smtClean="0">
                <a:solidFill>
                  <a:schemeClr val="accent2">
                    <a:lumMod val="75000"/>
                  </a:schemeClr>
                </a:solidFill>
                <a:latin typeface="Limelight" panose="02000000000000000000" pitchFamily="2" charset="0"/>
              </a:rPr>
              <a:t> </a:t>
            </a:r>
            <a:r>
              <a:rPr lang="en-ZA" sz="26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change</a:t>
            </a:r>
          </a:p>
          <a:p>
            <a:pPr algn="just"/>
            <a:r>
              <a:rPr lang="en-ZA" sz="2600" dirty="0" smtClean="0"/>
              <a:t>Groups influence their community by taking </a:t>
            </a:r>
            <a:r>
              <a:rPr lang="en-ZA" sz="26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ownership</a:t>
            </a:r>
            <a:r>
              <a:rPr lang="en-ZA" sz="2600" dirty="0" smtClean="0">
                <a:solidFill>
                  <a:srgbClr val="00B050"/>
                </a:solidFill>
              </a:rPr>
              <a:t> </a:t>
            </a:r>
            <a:r>
              <a:rPr lang="en-ZA" sz="2600" dirty="0" smtClean="0"/>
              <a:t>to bring about restoration and change.</a:t>
            </a:r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val="408213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9617" y="190398"/>
            <a:ext cx="11674331" cy="1143000"/>
          </a:xfrm>
        </p:spPr>
        <p:txBody>
          <a:bodyPr>
            <a:noAutofit/>
          </a:bodyPr>
          <a:lstStyle/>
          <a:p>
            <a:r>
              <a:rPr lang="en-Z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My Group Fit into </a:t>
            </a:r>
            <a:r>
              <a:rPr lang="en-Z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Z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</a:t>
            </a:r>
            <a:r>
              <a:rPr lang="en-Z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Z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9616" y="1333398"/>
            <a:ext cx="10627409" cy="4069080"/>
          </a:xfrm>
        </p:spPr>
        <p:txBody>
          <a:bodyPr>
            <a:normAutofit/>
          </a:bodyPr>
          <a:lstStyle/>
          <a:p>
            <a:pPr algn="just"/>
            <a:r>
              <a:rPr lang="en-ZA" sz="2800" dirty="0" smtClean="0"/>
              <a:t>Own the vision and direction for your group. Begin by asking yourself these questions:</a:t>
            </a:r>
          </a:p>
          <a:p>
            <a:pPr lvl="1" algn="just"/>
            <a:r>
              <a:rPr lang="en-ZA" sz="2800" dirty="0" smtClean="0"/>
              <a:t>What kind of group do you want to lead, [Usually like-minded people] </a:t>
            </a:r>
            <a:r>
              <a:rPr lang="en-ZA" sz="28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relational</a:t>
            </a:r>
            <a:endParaRPr lang="en-ZA" sz="2800" b="1" dirty="0">
              <a:solidFill>
                <a:srgbClr val="00B050"/>
              </a:solidFill>
              <a:latin typeface="Limelight" panose="02000000000000000000" pitchFamily="2" charset="0"/>
            </a:endParaRPr>
          </a:p>
          <a:p>
            <a:pPr lvl="1" algn="just"/>
            <a:r>
              <a:rPr lang="en-ZA" sz="2800" dirty="0" smtClean="0"/>
              <a:t>What do you want your group to be centered around</a:t>
            </a:r>
          </a:p>
          <a:p>
            <a:pPr lvl="1" algn="just"/>
            <a:r>
              <a:rPr lang="en-ZA" sz="2800" dirty="0" smtClean="0"/>
              <a:t>What activities will you do</a:t>
            </a:r>
          </a:p>
          <a:p>
            <a:pPr lvl="1" algn="just"/>
            <a:r>
              <a:rPr lang="en-ZA" sz="2800" dirty="0" smtClean="0"/>
              <a:t>How and when will we </a:t>
            </a:r>
            <a:r>
              <a:rPr lang="en-ZA" sz="28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multiply</a:t>
            </a:r>
            <a:r>
              <a:rPr lang="en-ZA" sz="2800" dirty="0" smtClean="0">
                <a:solidFill>
                  <a:srgbClr val="00B050"/>
                </a:solidFill>
              </a:rPr>
              <a:t> </a:t>
            </a:r>
            <a:r>
              <a:rPr lang="en-ZA" sz="2800" dirty="0" smtClean="0"/>
              <a:t>the group</a:t>
            </a:r>
            <a:endParaRPr lang="en-ZA" sz="2800" dirty="0"/>
          </a:p>
        </p:txBody>
      </p:sp>
      <p:pic>
        <p:nvPicPr>
          <p:cNvPr id="6" name="Picture 13" descr="http://www.nirmalagarla.org/wp-content/uploads/2014/05/vis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782" y="4652902"/>
            <a:ext cx="1971814" cy="19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2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4191" y="1478942"/>
            <a:ext cx="10506574" cy="4069080"/>
          </a:xfrm>
        </p:spPr>
        <p:txBody>
          <a:bodyPr>
            <a:normAutofit/>
          </a:bodyPr>
          <a:lstStyle/>
          <a:p>
            <a:pPr algn="just"/>
            <a:r>
              <a:rPr lang="en-ZA" sz="2800" dirty="0" smtClean="0"/>
              <a:t>Develop people through </a:t>
            </a:r>
            <a:r>
              <a:rPr lang="en-ZA" sz="28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mentorship</a:t>
            </a:r>
          </a:p>
          <a:p>
            <a:pPr algn="just"/>
            <a:r>
              <a:rPr lang="en-ZA" sz="2800" dirty="0" smtClean="0"/>
              <a:t>Be there for the group</a:t>
            </a:r>
          </a:p>
          <a:p>
            <a:pPr lvl="1" algn="just"/>
            <a:r>
              <a:rPr lang="en-ZA" sz="2800" dirty="0" smtClean="0"/>
              <a:t>Maintain your own vibrant spiritual life</a:t>
            </a:r>
          </a:p>
          <a:p>
            <a:pPr lvl="1" algn="just"/>
            <a:r>
              <a:rPr lang="en-ZA" sz="2800" dirty="0" smtClean="0"/>
              <a:t>Replicate your leadership in others</a:t>
            </a:r>
          </a:p>
          <a:p>
            <a:pPr lvl="1" algn="just"/>
            <a:r>
              <a:rPr lang="en-ZA" sz="2800" dirty="0" smtClean="0"/>
              <a:t>Support your group when in crisis</a:t>
            </a:r>
          </a:p>
          <a:p>
            <a:pPr marL="0" indent="0" algn="just">
              <a:buNone/>
            </a:pPr>
            <a:r>
              <a:rPr lang="en-ZA" sz="2800" dirty="0" smtClean="0"/>
              <a:t>People don’t care how much you </a:t>
            </a:r>
            <a:r>
              <a:rPr lang="en-ZA" sz="28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KNOW</a:t>
            </a:r>
            <a:r>
              <a:rPr lang="en-ZA" sz="2800" dirty="0" smtClean="0"/>
              <a:t>, until they know how much you </a:t>
            </a:r>
            <a:r>
              <a:rPr lang="en-ZA" sz="28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CARE</a:t>
            </a:r>
            <a:endParaRPr lang="en-ZA" sz="2800" b="1" dirty="0">
              <a:solidFill>
                <a:srgbClr val="00B050"/>
              </a:solidFill>
              <a:latin typeface="Limelight" panose="02000000000000000000" pitchFamily="2" charset="0"/>
            </a:endParaRPr>
          </a:p>
          <a:p>
            <a:pPr algn="just"/>
            <a:endParaRPr lang="en-ZA" sz="2800" dirty="0" smtClean="0"/>
          </a:p>
          <a:p>
            <a:pPr algn="just"/>
            <a:endParaRPr lang="en-ZA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4191" y="163893"/>
            <a:ext cx="116462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My Group Fit into </a:t>
            </a:r>
            <a:r>
              <a:rPr lang="en-Z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Vision</a:t>
            </a:r>
            <a:r>
              <a:rPr lang="en-Z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Z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32" y="4783639"/>
            <a:ext cx="2666256" cy="1849074"/>
          </a:xfrm>
          <a:prstGeom prst="rect">
            <a:avLst/>
          </a:prstGeom>
          <a:noFill/>
          <a:ln>
            <a:noFill/>
          </a:ln>
          <a:effectLst>
            <a:glow rad="1778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4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4945" y="1558455"/>
            <a:ext cx="10552568" cy="4069080"/>
          </a:xfrm>
        </p:spPr>
        <p:txBody>
          <a:bodyPr>
            <a:normAutofit/>
          </a:bodyPr>
          <a:lstStyle/>
          <a:p>
            <a:r>
              <a:rPr lang="en-ZA" sz="2800" dirty="0" smtClean="0"/>
              <a:t>My </a:t>
            </a:r>
            <a:r>
              <a:rPr lang="en-ZA" sz="28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goal</a:t>
            </a:r>
            <a:r>
              <a:rPr lang="en-ZA" sz="2800" dirty="0" smtClean="0">
                <a:solidFill>
                  <a:srgbClr val="00B050"/>
                </a:solidFill>
              </a:rPr>
              <a:t> </a:t>
            </a:r>
            <a:r>
              <a:rPr lang="en-ZA" sz="2800" dirty="0" smtClean="0"/>
              <a:t>for being there for my group is:</a:t>
            </a:r>
          </a:p>
          <a:p>
            <a:pPr lvl="1"/>
            <a:r>
              <a:rPr lang="en-ZA" sz="2800" dirty="0" smtClean="0"/>
              <a:t>I will contact  _____ members per week</a:t>
            </a:r>
          </a:p>
          <a:p>
            <a:pPr lvl="1"/>
            <a:r>
              <a:rPr lang="en-ZA" sz="2800" dirty="0" smtClean="0"/>
              <a:t>I will spend _____ time with God</a:t>
            </a:r>
          </a:p>
          <a:p>
            <a:pPr lvl="1"/>
            <a:r>
              <a:rPr lang="en-ZA" sz="2800" dirty="0" smtClean="0"/>
              <a:t>I will pray _____ for members</a:t>
            </a:r>
            <a:endParaRPr lang="en-ZA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4945" y="177146"/>
            <a:ext cx="116922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dirty="0" smtClean="0"/>
              <a:t>How Does My Group Fit into </a:t>
            </a:r>
            <a:r>
              <a:rPr lang="en-ZA" sz="3600" dirty="0" smtClean="0"/>
              <a:t>God’s Vision</a:t>
            </a:r>
            <a:r>
              <a:rPr lang="en-ZA" sz="3600" dirty="0" smtClean="0"/>
              <a:t>?</a:t>
            </a:r>
            <a:endParaRPr lang="en-ZA" sz="3600" dirty="0"/>
          </a:p>
        </p:txBody>
      </p:sp>
      <p:pic>
        <p:nvPicPr>
          <p:cNvPr id="6" name="Picture 6" descr="http://www.dryadegar4life.com/wp-content/uploads/2013/01/Go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9"/>
              </a:clrFrom>
              <a:clrTo>
                <a:srgbClr val="FD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607" y="4162355"/>
            <a:ext cx="3256982" cy="24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1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141</TotalTime>
  <Words>966</Words>
  <Application>Microsoft Office PowerPoint</Application>
  <PresentationFormat>Widescreen</PresentationFormat>
  <Paragraphs>129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Gothic</vt:lpstr>
      <vt:lpstr>Limelight</vt:lpstr>
      <vt:lpstr>Maiandra GD</vt:lpstr>
      <vt:lpstr>Marcellus SC</vt:lpstr>
      <vt:lpstr>MV Boli</vt:lpstr>
      <vt:lpstr>Times New Roman</vt:lpstr>
      <vt:lpstr>Vapor Trail</vt:lpstr>
      <vt:lpstr>Basic small group/house churches training</vt:lpstr>
      <vt:lpstr>Small Groups are the heartbeat of the Church</vt:lpstr>
      <vt:lpstr>small Groups/house churches are the heartbeat of the Church </vt:lpstr>
      <vt:lpstr>PowerPoint Presentation</vt:lpstr>
      <vt:lpstr>Anatomy of small Groups</vt:lpstr>
      <vt:lpstr>small Groups are the heartbeat DNA of the Church Like the kidneys of our bodies</vt:lpstr>
      <vt:lpstr>How Does My Group Fit into god’s Vision?</vt:lpstr>
      <vt:lpstr>PowerPoint Presentation</vt:lpstr>
      <vt:lpstr>PowerPoint Presentation</vt:lpstr>
      <vt:lpstr>How Does My Group Fit into God’s Vision?</vt:lpstr>
      <vt:lpstr>How Does My Group Fit into God’s Vision?</vt:lpstr>
      <vt:lpstr>What does a small Group “Look like”?</vt:lpstr>
      <vt:lpstr>What does a Konnekt Group “Look like”?</vt:lpstr>
      <vt:lpstr>What does a small Group “Look like”?</vt:lpstr>
      <vt:lpstr>What does a small Group “Look like”?</vt:lpstr>
      <vt:lpstr>3. What is the Group Leader’s Role?</vt:lpstr>
      <vt:lpstr>3. What is the Group Leader’s Role?</vt:lpstr>
      <vt:lpstr>3. What is the Group Leader’s Role?</vt:lpstr>
      <vt:lpstr>3. What is the Group Leader’s Role?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Venter</dc:creator>
  <cp:lastModifiedBy>Riaan</cp:lastModifiedBy>
  <cp:revision>17</cp:revision>
  <dcterms:created xsi:type="dcterms:W3CDTF">2020-06-29T09:06:48Z</dcterms:created>
  <dcterms:modified xsi:type="dcterms:W3CDTF">2020-07-01T06:17:14Z</dcterms:modified>
</cp:coreProperties>
</file>