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2" r:id="rId4"/>
    <p:sldId id="263" r:id="rId5"/>
    <p:sldId id="264" r:id="rId6"/>
    <p:sldId id="265" r:id="rId7"/>
    <p:sldId id="266" r:id="rId8"/>
    <p:sldId id="257" r:id="rId9"/>
    <p:sldId id="258" r:id="rId10"/>
    <p:sldId id="259" r:id="rId11"/>
    <p:sldId id="260"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7/17/2020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7/17/2020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7/17/2020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7/17/2020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7/17/2020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ChangeAspect="1"/>
          </p:cNvGrpSpPr>
          <p:nvPr/>
        </p:nvGrpSpPr>
        <p:grpSpPr>
          <a:xfrm>
            <a:off x="126436" y="3613293"/>
            <a:ext cx="2976936" cy="3244707"/>
            <a:chOff x="1285559" y="4558747"/>
            <a:chExt cx="1998823" cy="2193286"/>
          </a:xfrm>
          <a:effectLst>
            <a:glow>
              <a:schemeClr val="tx1"/>
            </a:glow>
          </a:effectLst>
        </p:grpSpPr>
        <p:pic>
          <p:nvPicPr>
            <p:cNvPr id="8" name="Picture 7"/>
            <p:cNvPicPr>
              <a:picLocks noChangeAspect="1"/>
            </p:cNvPicPr>
            <p:nvPr/>
          </p:nvPicPr>
          <p:blipFill>
            <a:blip r:embed="rId2"/>
            <a:stretch>
              <a:fillRect/>
            </a:stretch>
          </p:blipFill>
          <p:spPr>
            <a:xfrm>
              <a:off x="1844788" y="4558747"/>
              <a:ext cx="914083" cy="2193285"/>
            </a:xfrm>
            <a:prstGeom prst="rect">
              <a:avLst/>
            </a:prstGeom>
          </p:spPr>
        </p:pic>
        <p:pic>
          <p:nvPicPr>
            <p:cNvPr id="10" name="Picture 9"/>
            <p:cNvPicPr>
              <a:picLocks noChangeAspect="1"/>
            </p:cNvPicPr>
            <p:nvPr/>
          </p:nvPicPr>
          <p:blipFill>
            <a:blip r:embed="rId3"/>
            <a:stretch>
              <a:fillRect/>
            </a:stretch>
          </p:blipFill>
          <p:spPr>
            <a:xfrm>
              <a:off x="1285559" y="4891578"/>
              <a:ext cx="691471" cy="1860455"/>
            </a:xfrm>
            <a:prstGeom prst="rect">
              <a:avLst/>
            </a:prstGeom>
          </p:spPr>
        </p:pic>
        <p:pic>
          <p:nvPicPr>
            <p:cNvPr id="12" name="Picture 11"/>
            <p:cNvPicPr>
              <a:picLocks noChangeAspect="1"/>
            </p:cNvPicPr>
            <p:nvPr/>
          </p:nvPicPr>
          <p:blipFill>
            <a:blip r:embed="rId4"/>
            <a:stretch>
              <a:fillRect/>
            </a:stretch>
          </p:blipFill>
          <p:spPr>
            <a:xfrm>
              <a:off x="2457329" y="4558747"/>
              <a:ext cx="827053" cy="2193285"/>
            </a:xfrm>
            <a:prstGeom prst="rect">
              <a:avLst/>
            </a:prstGeom>
          </p:spPr>
        </p:pic>
        <p:pic>
          <p:nvPicPr>
            <p:cNvPr id="9" name="Picture 8"/>
            <p:cNvPicPr>
              <a:picLocks noChangeAspect="1"/>
            </p:cNvPicPr>
            <p:nvPr/>
          </p:nvPicPr>
          <p:blipFill>
            <a:blip r:embed="rId5"/>
            <a:stretch>
              <a:fillRect/>
            </a:stretch>
          </p:blipFill>
          <p:spPr>
            <a:xfrm>
              <a:off x="1510945" y="5420895"/>
              <a:ext cx="667685" cy="1331137"/>
            </a:xfrm>
            <a:prstGeom prst="rect">
              <a:avLst/>
            </a:prstGeom>
          </p:spPr>
        </p:pic>
        <p:pic>
          <p:nvPicPr>
            <p:cNvPr id="11" name="Picture 10"/>
            <p:cNvPicPr>
              <a:picLocks noChangeAspect="1"/>
            </p:cNvPicPr>
            <p:nvPr/>
          </p:nvPicPr>
          <p:blipFill>
            <a:blip r:embed="rId6"/>
            <a:stretch>
              <a:fillRect/>
            </a:stretch>
          </p:blipFill>
          <p:spPr>
            <a:xfrm>
              <a:off x="2314292" y="5908955"/>
              <a:ext cx="534202" cy="843077"/>
            </a:xfrm>
            <a:prstGeom prst="rect">
              <a:avLst/>
            </a:prstGeom>
          </p:spPr>
        </p:pic>
      </p:grpSp>
      <p:grpSp>
        <p:nvGrpSpPr>
          <p:cNvPr id="7" name="Group 6"/>
          <p:cNvGrpSpPr>
            <a:grpSpLocks noChangeAspect="1"/>
          </p:cNvGrpSpPr>
          <p:nvPr/>
        </p:nvGrpSpPr>
        <p:grpSpPr>
          <a:xfrm>
            <a:off x="8370657" y="202411"/>
            <a:ext cx="3586133" cy="3255020"/>
            <a:chOff x="1805064" y="1488080"/>
            <a:chExt cx="5319380" cy="4828233"/>
          </a:xfrm>
        </p:grpSpPr>
        <p:pic>
          <p:nvPicPr>
            <p:cNvPr id="4" name="Picture 3"/>
            <p:cNvPicPr>
              <a:picLocks noChangeAspect="1"/>
            </p:cNvPicPr>
            <p:nvPr/>
          </p:nvPicPr>
          <p:blipFill>
            <a:blip r:embed="rId7"/>
            <a:stretch>
              <a:fillRect/>
            </a:stretch>
          </p:blipFill>
          <p:spPr>
            <a:xfrm>
              <a:off x="1805064" y="1488080"/>
              <a:ext cx="5319380" cy="4828233"/>
            </a:xfrm>
            <a:prstGeom prst="rect">
              <a:avLst/>
            </a:prstGeom>
            <a:effectLst>
              <a:glow rad="165100">
                <a:schemeClr val="tx1"/>
              </a:glow>
            </a:effec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2887" y="1566348"/>
              <a:ext cx="1577009" cy="382295"/>
            </a:xfrm>
            <a:prstGeom prst="rect">
              <a:avLst/>
            </a:prstGeom>
            <a:effectLst>
              <a:glow rad="50800">
                <a:schemeClr val="tx1"/>
              </a:glow>
            </a:effectLst>
          </p:spPr>
        </p:pic>
        <p:sp>
          <p:nvSpPr>
            <p:cNvPr id="6" name="TextBox 5"/>
            <p:cNvSpPr txBox="1"/>
            <p:nvPr/>
          </p:nvSpPr>
          <p:spPr>
            <a:xfrm>
              <a:off x="3776869" y="1970138"/>
              <a:ext cx="1722782" cy="415029"/>
            </a:xfrm>
            <a:prstGeom prst="rect">
              <a:avLst/>
            </a:prstGeom>
            <a:noFill/>
          </p:spPr>
          <p:txBody>
            <a:bodyPr wrap="square" rtlCol="0">
              <a:spAutoFit/>
            </a:bodyPr>
            <a:lstStyle/>
            <a:p>
              <a:pPr algn="ctr"/>
              <a:r>
                <a:rPr lang="en-ZA" sz="1200" b="1" dirty="0" smtClean="0">
                  <a:solidFill>
                    <a:schemeClr val="bg1"/>
                  </a:solidFill>
                </a:rPr>
                <a:t>DISCIPLESHIP</a:t>
              </a:r>
              <a:endParaRPr lang="en-ZA" b="1" dirty="0">
                <a:solidFill>
                  <a:schemeClr val="bg1"/>
                </a:solidFill>
              </a:endParaRPr>
            </a:p>
          </p:txBody>
        </p:sp>
      </p:grpSp>
      <p:pic>
        <p:nvPicPr>
          <p:cNvPr id="20" name="Picture 19"/>
          <p:cNvPicPr>
            <a:picLocks noChangeAspect="1"/>
          </p:cNvPicPr>
          <p:nvPr/>
        </p:nvPicPr>
        <p:blipFill>
          <a:blip r:embed="rId9"/>
          <a:stretch>
            <a:fillRect/>
          </a:stretch>
        </p:blipFill>
        <p:spPr>
          <a:xfrm>
            <a:off x="3544955" y="4506776"/>
            <a:ext cx="8436727" cy="2220430"/>
          </a:xfrm>
          <a:prstGeom prst="rect">
            <a:avLst/>
          </a:prstGeom>
          <a:effectLst>
            <a:innerShdw blurRad="63500" dist="50800">
              <a:prstClr val="black">
                <a:alpha val="50000"/>
              </a:prstClr>
            </a:innerShdw>
          </a:effectLst>
        </p:spPr>
      </p:pic>
      <p:pic>
        <p:nvPicPr>
          <p:cNvPr id="22" name="Picture 21"/>
          <p:cNvPicPr>
            <a:picLocks noChangeAspect="1"/>
          </p:cNvPicPr>
          <p:nvPr/>
        </p:nvPicPr>
        <p:blipFill>
          <a:blip r:embed="rId10"/>
          <a:stretch>
            <a:fillRect/>
          </a:stretch>
        </p:blipFill>
        <p:spPr>
          <a:xfrm>
            <a:off x="126444" y="162412"/>
            <a:ext cx="7871186" cy="2428475"/>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3958871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ZA" sz="2800" dirty="0" smtClean="0">
                <a:solidFill>
                  <a:srgbClr val="FF0000"/>
                </a:solidFill>
                <a:effectLst>
                  <a:outerShdw blurRad="38100" dist="38100" dir="2700000" algn="tl">
                    <a:srgbClr val="000000">
                      <a:alpha val="43137"/>
                    </a:srgbClr>
                  </a:outerShdw>
                </a:effectLst>
                <a:latin typeface="Limelight" panose="02000000000000000000" pitchFamily="2" charset="0"/>
              </a:rPr>
              <a:t>Hebr 5:</a:t>
            </a:r>
            <a:r>
              <a:rPr lang="en-ZA" sz="2800" baseline="30000" dirty="0" smtClean="0">
                <a:solidFill>
                  <a:srgbClr val="FF0000"/>
                </a:solidFill>
                <a:effectLst>
                  <a:outerShdw blurRad="38100" dist="38100" dir="2700000" algn="tl">
                    <a:srgbClr val="000000">
                      <a:alpha val="43137"/>
                    </a:srgbClr>
                  </a:outerShdw>
                </a:effectLst>
                <a:latin typeface="Limelight" panose="02000000000000000000" pitchFamily="2" charset="0"/>
              </a:rPr>
              <a:t>12</a:t>
            </a:r>
            <a:r>
              <a:rPr lang="en-ZA" sz="2800" dirty="0" smtClean="0">
                <a:solidFill>
                  <a:srgbClr val="FF0000"/>
                </a:solidFill>
                <a:effectLst>
                  <a:outerShdw blurRad="38100" dist="38100" dir="2700000" algn="tl">
                    <a:srgbClr val="000000">
                      <a:alpha val="43137"/>
                    </a:srgbClr>
                  </a:outerShdw>
                </a:effectLst>
                <a:latin typeface="Limelight" panose="02000000000000000000" pitchFamily="2" charset="0"/>
              </a:rPr>
              <a:t> </a:t>
            </a:r>
            <a:r>
              <a:rPr lang="en-ZA" sz="2800" dirty="0" smtClean="0">
                <a:effectLst>
                  <a:outerShdw blurRad="38100" dist="38100" dir="2700000" algn="tl">
                    <a:srgbClr val="000000">
                      <a:alpha val="43137"/>
                    </a:srgbClr>
                  </a:outerShdw>
                </a:effectLst>
              </a:rPr>
              <a:t>For </a:t>
            </a:r>
            <a:r>
              <a:rPr lang="en-ZA" sz="2800" dirty="0">
                <a:effectLst>
                  <a:outerShdw blurRad="38100" dist="38100" dir="2700000" algn="tl">
                    <a:srgbClr val="000000">
                      <a:alpha val="43137"/>
                    </a:srgbClr>
                  </a:outerShdw>
                </a:effectLst>
              </a:rPr>
              <a:t>though by this time you ought to be </a:t>
            </a:r>
            <a:r>
              <a:rPr lang="en-ZA" sz="2800" dirty="0">
                <a:solidFill>
                  <a:srgbClr val="FFC000"/>
                </a:solidFill>
                <a:effectLst>
                  <a:outerShdw blurRad="38100" dist="38100" dir="2700000" algn="tl">
                    <a:srgbClr val="000000">
                      <a:alpha val="43137"/>
                    </a:srgbClr>
                  </a:outerShdw>
                </a:effectLst>
                <a:latin typeface="Limelight" panose="02000000000000000000" pitchFamily="2" charset="0"/>
              </a:rPr>
              <a:t>teachers</a:t>
            </a:r>
            <a:r>
              <a:rPr lang="en-ZA" sz="2800" dirty="0">
                <a:effectLst>
                  <a:outerShdw blurRad="38100" dist="38100" dir="2700000" algn="tl">
                    <a:srgbClr val="000000">
                      <a:alpha val="43137"/>
                    </a:srgbClr>
                  </a:outerShdw>
                </a:effectLst>
              </a:rPr>
              <a:t>, you need someone to teach you again the first principles of the oracles of God; and you have come to need </a:t>
            </a:r>
            <a:r>
              <a:rPr lang="en-ZA" sz="2800" dirty="0">
                <a:solidFill>
                  <a:srgbClr val="FFC000"/>
                </a:solidFill>
                <a:effectLst>
                  <a:outerShdw blurRad="38100" dist="38100" dir="2700000" algn="tl">
                    <a:srgbClr val="000000">
                      <a:alpha val="43137"/>
                    </a:srgbClr>
                  </a:outerShdw>
                </a:effectLst>
                <a:latin typeface="Limelight" panose="02000000000000000000" pitchFamily="2" charset="0"/>
              </a:rPr>
              <a:t>milk </a:t>
            </a:r>
            <a:r>
              <a:rPr lang="en-ZA" sz="2800" dirty="0">
                <a:effectLst>
                  <a:outerShdw blurRad="38100" dist="38100" dir="2700000" algn="tl">
                    <a:srgbClr val="000000">
                      <a:alpha val="43137"/>
                    </a:srgbClr>
                  </a:outerShdw>
                </a:effectLst>
              </a:rPr>
              <a:t>and not </a:t>
            </a:r>
            <a:r>
              <a:rPr lang="en-ZA" sz="2800" dirty="0">
                <a:solidFill>
                  <a:srgbClr val="FFC000"/>
                </a:solidFill>
                <a:effectLst>
                  <a:outerShdw blurRad="38100" dist="38100" dir="2700000" algn="tl">
                    <a:srgbClr val="000000">
                      <a:alpha val="43137"/>
                    </a:srgbClr>
                  </a:outerShdw>
                </a:effectLst>
                <a:latin typeface="Limelight" panose="02000000000000000000" pitchFamily="2" charset="0"/>
              </a:rPr>
              <a:t>solid food</a:t>
            </a:r>
            <a:r>
              <a:rPr lang="en-ZA" sz="2800" dirty="0">
                <a:effectLst>
                  <a:outerShdw blurRad="38100" dist="38100" dir="2700000" algn="tl">
                    <a:srgbClr val="000000">
                      <a:alpha val="43137"/>
                    </a:srgbClr>
                  </a:outerShdw>
                </a:effectLst>
              </a:rPr>
              <a:t>. </a:t>
            </a:r>
            <a:r>
              <a:rPr lang="en-ZA" sz="2800" baseline="30000" dirty="0" smtClean="0">
                <a:solidFill>
                  <a:srgbClr val="FF0000"/>
                </a:solidFill>
                <a:effectLst>
                  <a:outerShdw blurRad="38100" dist="38100" dir="2700000" algn="tl">
                    <a:srgbClr val="000000">
                      <a:alpha val="43137"/>
                    </a:srgbClr>
                  </a:outerShdw>
                </a:effectLst>
                <a:latin typeface="Limelight" panose="02000000000000000000" pitchFamily="2" charset="0"/>
              </a:rPr>
              <a:t>13</a:t>
            </a:r>
            <a:r>
              <a:rPr lang="en-ZA" sz="2800" dirty="0" smtClean="0">
                <a:effectLst>
                  <a:outerShdw blurRad="38100" dist="38100" dir="2700000" algn="tl">
                    <a:srgbClr val="000000">
                      <a:alpha val="43137"/>
                    </a:srgbClr>
                  </a:outerShdw>
                </a:effectLst>
              </a:rPr>
              <a:t> For </a:t>
            </a:r>
            <a:r>
              <a:rPr lang="en-ZA" sz="2800" dirty="0">
                <a:effectLst>
                  <a:outerShdw blurRad="38100" dist="38100" dir="2700000" algn="tl">
                    <a:srgbClr val="000000">
                      <a:alpha val="43137"/>
                    </a:srgbClr>
                  </a:outerShdw>
                </a:effectLst>
              </a:rPr>
              <a:t>everyone who partakes only of milk is </a:t>
            </a:r>
            <a:r>
              <a:rPr lang="en-ZA" sz="2800" dirty="0">
                <a:solidFill>
                  <a:srgbClr val="FFC000"/>
                </a:solidFill>
                <a:effectLst>
                  <a:outerShdw blurRad="38100" dist="38100" dir="2700000" algn="tl">
                    <a:srgbClr val="000000">
                      <a:alpha val="43137"/>
                    </a:srgbClr>
                  </a:outerShdw>
                </a:effectLst>
                <a:latin typeface="Limelight" panose="02000000000000000000" pitchFamily="2" charset="0"/>
              </a:rPr>
              <a:t>unskilled </a:t>
            </a:r>
            <a:r>
              <a:rPr lang="en-ZA" sz="2800" dirty="0">
                <a:effectLst>
                  <a:outerShdw blurRad="38100" dist="38100" dir="2700000" algn="tl">
                    <a:srgbClr val="000000">
                      <a:alpha val="43137"/>
                    </a:srgbClr>
                  </a:outerShdw>
                </a:effectLst>
              </a:rPr>
              <a:t>in the word of righteousness, for he is a </a:t>
            </a:r>
            <a:r>
              <a:rPr lang="en-ZA" sz="2800" dirty="0">
                <a:solidFill>
                  <a:srgbClr val="FFC000"/>
                </a:solidFill>
                <a:effectLst>
                  <a:outerShdw blurRad="38100" dist="38100" dir="2700000" algn="tl">
                    <a:srgbClr val="000000">
                      <a:alpha val="43137"/>
                    </a:srgbClr>
                  </a:outerShdw>
                </a:effectLst>
                <a:latin typeface="Limelight" panose="02000000000000000000" pitchFamily="2" charset="0"/>
              </a:rPr>
              <a:t>babe</a:t>
            </a:r>
            <a:r>
              <a:rPr lang="en-ZA" sz="2800" dirty="0">
                <a:effectLst>
                  <a:outerShdw blurRad="38100" dist="38100" dir="2700000" algn="tl">
                    <a:srgbClr val="000000">
                      <a:alpha val="43137"/>
                    </a:srgbClr>
                  </a:outerShdw>
                </a:effectLst>
              </a:rPr>
              <a:t>. </a:t>
            </a:r>
            <a:r>
              <a:rPr lang="en-ZA" sz="2800" baseline="30000" dirty="0" smtClean="0">
                <a:solidFill>
                  <a:srgbClr val="FF0000"/>
                </a:solidFill>
                <a:effectLst>
                  <a:outerShdw blurRad="38100" dist="38100" dir="2700000" algn="tl">
                    <a:srgbClr val="000000">
                      <a:alpha val="43137"/>
                    </a:srgbClr>
                  </a:outerShdw>
                </a:effectLst>
                <a:latin typeface="Limelight" panose="02000000000000000000" pitchFamily="2" charset="0"/>
              </a:rPr>
              <a:t>14</a:t>
            </a:r>
            <a:r>
              <a:rPr lang="en-ZA" sz="2800" dirty="0" smtClean="0">
                <a:effectLst>
                  <a:outerShdw blurRad="38100" dist="38100" dir="2700000" algn="tl">
                    <a:srgbClr val="000000">
                      <a:alpha val="43137"/>
                    </a:srgbClr>
                  </a:outerShdw>
                </a:effectLst>
              </a:rPr>
              <a:t> But </a:t>
            </a:r>
            <a:r>
              <a:rPr lang="en-ZA" sz="2800" dirty="0">
                <a:solidFill>
                  <a:srgbClr val="FFC000"/>
                </a:solidFill>
                <a:effectLst>
                  <a:outerShdw blurRad="38100" dist="38100" dir="2700000" algn="tl">
                    <a:srgbClr val="000000">
                      <a:alpha val="43137"/>
                    </a:srgbClr>
                  </a:outerShdw>
                </a:effectLst>
                <a:latin typeface="Limelight" panose="02000000000000000000" pitchFamily="2" charset="0"/>
              </a:rPr>
              <a:t>solid food </a:t>
            </a:r>
            <a:r>
              <a:rPr lang="en-ZA" sz="2800" dirty="0">
                <a:effectLst>
                  <a:outerShdw blurRad="38100" dist="38100" dir="2700000" algn="tl">
                    <a:srgbClr val="000000">
                      <a:alpha val="43137"/>
                    </a:srgbClr>
                  </a:outerShdw>
                </a:effectLst>
              </a:rPr>
              <a:t>belongs to those who are </a:t>
            </a:r>
            <a:r>
              <a:rPr lang="en-ZA" sz="2800" dirty="0">
                <a:solidFill>
                  <a:srgbClr val="FFC000"/>
                </a:solidFill>
                <a:effectLst>
                  <a:outerShdw blurRad="38100" dist="38100" dir="2700000" algn="tl">
                    <a:srgbClr val="000000">
                      <a:alpha val="43137"/>
                    </a:srgbClr>
                  </a:outerShdw>
                </a:effectLst>
                <a:latin typeface="Limelight" panose="02000000000000000000" pitchFamily="2" charset="0"/>
              </a:rPr>
              <a:t>of full age</a:t>
            </a:r>
            <a:r>
              <a:rPr lang="en-ZA" sz="2800" dirty="0">
                <a:effectLst>
                  <a:outerShdw blurRad="38100" dist="38100" dir="2700000" algn="tl">
                    <a:srgbClr val="000000">
                      <a:alpha val="43137"/>
                    </a:srgbClr>
                  </a:outerShdw>
                </a:effectLst>
              </a:rPr>
              <a:t>, that is, those who by reason of use have their senses exercised to </a:t>
            </a:r>
            <a:r>
              <a:rPr lang="en-ZA" sz="2800" dirty="0">
                <a:solidFill>
                  <a:srgbClr val="FFC000"/>
                </a:solidFill>
                <a:effectLst>
                  <a:outerShdw blurRad="38100" dist="38100" dir="2700000" algn="tl">
                    <a:srgbClr val="000000">
                      <a:alpha val="43137"/>
                    </a:srgbClr>
                  </a:outerShdw>
                </a:effectLst>
                <a:latin typeface="Limelight" panose="02000000000000000000" pitchFamily="2" charset="0"/>
              </a:rPr>
              <a:t>discern both good and evil</a:t>
            </a:r>
            <a:r>
              <a:rPr lang="en-ZA" sz="2800" dirty="0">
                <a:effectLst>
                  <a:outerShdw blurRad="38100" dist="38100" dir="2700000" algn="tl">
                    <a:srgbClr val="000000">
                      <a:alpha val="43137"/>
                    </a:srgbClr>
                  </a:outerShdw>
                </a:effectLst>
              </a:rPr>
              <a:t>.</a:t>
            </a:r>
          </a:p>
        </p:txBody>
      </p:sp>
      <p:pic>
        <p:nvPicPr>
          <p:cNvPr id="7" name="Picture 6"/>
          <p:cNvPicPr>
            <a:picLocks noChangeAspect="1"/>
          </p:cNvPicPr>
          <p:nvPr/>
        </p:nvPicPr>
        <p:blipFill>
          <a:blip r:embed="rId2"/>
          <a:stretch>
            <a:fillRect/>
          </a:stretch>
        </p:blipFill>
        <p:spPr>
          <a:xfrm>
            <a:off x="2085183" y="1172032"/>
            <a:ext cx="9421017" cy="604068"/>
          </a:xfrm>
          <a:prstGeom prst="rect">
            <a:avLst/>
          </a:prstGeom>
        </p:spPr>
      </p:pic>
    </p:spTree>
    <p:extLst>
      <p:ext uri="{BB962C8B-B14F-4D97-AF65-F5344CB8AC3E}">
        <p14:creationId xmlns:p14="http://schemas.microsoft.com/office/powerpoint/2010/main" val="1509578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4887"/>
            <a:ext cx="10820400" cy="5923723"/>
          </a:xfrm>
        </p:spPr>
        <p:txBody>
          <a:bodyPr>
            <a:noAutofit/>
          </a:bodyPr>
          <a:lstStyle/>
          <a:p>
            <a:pPr marL="0" indent="0" algn="just">
              <a:buNone/>
            </a:pPr>
            <a:r>
              <a:rPr lang="en-ZA" sz="2800" dirty="0" smtClean="0">
                <a:solidFill>
                  <a:srgbClr val="FF0000"/>
                </a:solidFill>
                <a:effectLst>
                  <a:outerShdw blurRad="38100" dist="38100" dir="2700000" algn="tl">
                    <a:srgbClr val="000000">
                      <a:alpha val="43137"/>
                    </a:srgbClr>
                  </a:outerShdw>
                </a:effectLst>
                <a:latin typeface="Limelight" panose="02000000000000000000" pitchFamily="2" charset="0"/>
              </a:rPr>
              <a:t>Ephes 4:</a:t>
            </a:r>
            <a:r>
              <a:rPr lang="en-ZA" sz="2800" baseline="30000" dirty="0" smtClean="0">
                <a:solidFill>
                  <a:srgbClr val="FF0000"/>
                </a:solidFill>
                <a:effectLst>
                  <a:outerShdw blurRad="38100" dist="38100" dir="2700000" algn="tl">
                    <a:srgbClr val="000000">
                      <a:alpha val="43137"/>
                    </a:srgbClr>
                  </a:outerShdw>
                </a:effectLst>
                <a:latin typeface="Limelight" panose="02000000000000000000" pitchFamily="2" charset="0"/>
              </a:rPr>
              <a:t>11</a:t>
            </a:r>
            <a:r>
              <a:rPr lang="en-ZA" sz="2800" dirty="0" smtClean="0">
                <a:solidFill>
                  <a:srgbClr val="FF0000"/>
                </a:solidFill>
                <a:effectLst>
                  <a:outerShdw blurRad="38100" dist="38100" dir="2700000" algn="tl">
                    <a:srgbClr val="000000">
                      <a:alpha val="43137"/>
                    </a:srgbClr>
                  </a:outerShdw>
                </a:effectLst>
                <a:latin typeface="Limelight" panose="02000000000000000000" pitchFamily="2" charset="0"/>
              </a:rPr>
              <a:t> </a:t>
            </a:r>
            <a:r>
              <a:rPr lang="en-ZA" sz="2800" dirty="0" smtClean="0">
                <a:effectLst>
                  <a:outerShdw blurRad="38100" dist="38100" dir="2700000" algn="tl">
                    <a:srgbClr val="000000">
                      <a:alpha val="43137"/>
                    </a:srgbClr>
                  </a:outerShdw>
                </a:effectLst>
              </a:rPr>
              <a:t>And </a:t>
            </a:r>
            <a:r>
              <a:rPr lang="en-ZA" sz="2800" dirty="0">
                <a:effectLst>
                  <a:outerShdw blurRad="38100" dist="38100" dir="2700000" algn="tl">
                    <a:srgbClr val="000000">
                      <a:alpha val="43137"/>
                    </a:srgbClr>
                  </a:outerShdw>
                </a:effectLst>
              </a:rPr>
              <a:t>He Himself gave some to be apostles, some prophets, some evangelists, and some pastors and teachers, </a:t>
            </a:r>
            <a:r>
              <a:rPr lang="en-ZA" sz="2800" baseline="30000" dirty="0" smtClean="0">
                <a:solidFill>
                  <a:srgbClr val="FF0000"/>
                </a:solidFill>
                <a:effectLst>
                  <a:outerShdw blurRad="38100" dist="38100" dir="2700000" algn="tl">
                    <a:srgbClr val="000000">
                      <a:alpha val="43137"/>
                    </a:srgbClr>
                  </a:outerShdw>
                </a:effectLst>
                <a:latin typeface="Limelight" panose="02000000000000000000" pitchFamily="2" charset="0"/>
              </a:rPr>
              <a:t>12</a:t>
            </a:r>
            <a:r>
              <a:rPr lang="en-ZA" sz="2800" dirty="0" smtClean="0">
                <a:effectLst>
                  <a:outerShdw blurRad="38100" dist="38100" dir="2700000" algn="tl">
                    <a:srgbClr val="000000">
                      <a:alpha val="43137"/>
                    </a:srgbClr>
                  </a:outerShdw>
                </a:effectLst>
                <a:latin typeface="Limelight" panose="02000000000000000000" pitchFamily="2" charset="0"/>
              </a:rPr>
              <a:t> </a:t>
            </a:r>
            <a:r>
              <a:rPr lang="en-ZA" sz="2800" dirty="0" smtClean="0">
                <a:effectLst>
                  <a:outerShdw blurRad="38100" dist="38100" dir="2700000" algn="tl">
                    <a:srgbClr val="000000">
                      <a:alpha val="43137"/>
                    </a:srgbClr>
                  </a:outerShdw>
                </a:effectLst>
              </a:rPr>
              <a:t>for </a:t>
            </a:r>
            <a:r>
              <a:rPr lang="en-ZA" sz="2800" dirty="0">
                <a:effectLst>
                  <a:outerShdw blurRad="38100" dist="38100" dir="2700000" algn="tl">
                    <a:srgbClr val="000000">
                      <a:alpha val="43137"/>
                    </a:srgbClr>
                  </a:outerShdw>
                </a:effectLst>
              </a:rPr>
              <a:t>the equipping of the saints for the work of ministry, for the edifying of the body of Christ, </a:t>
            </a:r>
            <a:r>
              <a:rPr lang="en-ZA" sz="2800" baseline="30000" dirty="0" smtClean="0">
                <a:solidFill>
                  <a:srgbClr val="FF0000"/>
                </a:solidFill>
                <a:effectLst>
                  <a:outerShdw blurRad="38100" dist="38100" dir="2700000" algn="tl">
                    <a:srgbClr val="000000">
                      <a:alpha val="43137"/>
                    </a:srgbClr>
                  </a:outerShdw>
                </a:effectLst>
                <a:latin typeface="Limelight" panose="02000000000000000000" pitchFamily="2" charset="0"/>
              </a:rPr>
              <a:t>13</a:t>
            </a:r>
            <a:r>
              <a:rPr lang="en-ZA" sz="2800" dirty="0" smtClean="0">
                <a:effectLst>
                  <a:outerShdw blurRad="38100" dist="38100" dir="2700000" algn="tl">
                    <a:srgbClr val="000000">
                      <a:alpha val="43137"/>
                    </a:srgbClr>
                  </a:outerShdw>
                </a:effectLst>
              </a:rPr>
              <a:t> till </a:t>
            </a:r>
            <a:r>
              <a:rPr lang="en-ZA" sz="2800" dirty="0">
                <a:effectLst>
                  <a:outerShdw blurRad="38100" dist="38100" dir="2700000" algn="tl">
                    <a:srgbClr val="000000">
                      <a:alpha val="43137"/>
                    </a:srgbClr>
                  </a:outerShdw>
                </a:effectLst>
              </a:rPr>
              <a:t>we all come to the unity of the faith and of the knowledge of the Son of God, to a perfect man, to the measure of the stature of the fullness of Christ; </a:t>
            </a:r>
            <a:r>
              <a:rPr lang="en-ZA" sz="2800" baseline="30000" dirty="0" smtClean="0">
                <a:solidFill>
                  <a:srgbClr val="FF0000"/>
                </a:solidFill>
                <a:effectLst>
                  <a:outerShdw blurRad="38100" dist="38100" dir="2700000" algn="tl">
                    <a:srgbClr val="000000">
                      <a:alpha val="43137"/>
                    </a:srgbClr>
                  </a:outerShdw>
                </a:effectLst>
                <a:latin typeface="Limelight" panose="02000000000000000000" pitchFamily="2" charset="0"/>
              </a:rPr>
              <a:t>14</a:t>
            </a:r>
            <a:r>
              <a:rPr lang="en-ZA" sz="2800" dirty="0" smtClean="0">
                <a:solidFill>
                  <a:srgbClr val="FF0000"/>
                </a:solidFill>
                <a:effectLst>
                  <a:outerShdw blurRad="38100" dist="38100" dir="2700000" algn="tl">
                    <a:srgbClr val="000000">
                      <a:alpha val="43137"/>
                    </a:srgbClr>
                  </a:outerShdw>
                </a:effectLst>
              </a:rPr>
              <a:t> </a:t>
            </a:r>
            <a:r>
              <a:rPr lang="en-ZA" sz="2800" dirty="0" smtClean="0">
                <a:effectLst>
                  <a:outerShdw blurRad="38100" dist="38100" dir="2700000" algn="tl">
                    <a:srgbClr val="000000">
                      <a:alpha val="43137"/>
                    </a:srgbClr>
                  </a:outerShdw>
                </a:effectLst>
              </a:rPr>
              <a:t>that </a:t>
            </a:r>
            <a:r>
              <a:rPr lang="en-ZA" sz="2800" dirty="0">
                <a:effectLst>
                  <a:outerShdw blurRad="38100" dist="38100" dir="2700000" algn="tl">
                    <a:srgbClr val="000000">
                      <a:alpha val="43137"/>
                    </a:srgbClr>
                  </a:outerShdw>
                </a:effectLst>
              </a:rPr>
              <a:t>we should no longer be children, tossed to and fro and carried about with every wind of doctrine, by the trickery of men, in the cunning craftiness of deceitful plotting, </a:t>
            </a:r>
            <a:r>
              <a:rPr lang="en-ZA" sz="2800" baseline="30000" dirty="0" smtClean="0">
                <a:solidFill>
                  <a:srgbClr val="FF0000"/>
                </a:solidFill>
                <a:effectLst>
                  <a:outerShdw blurRad="38100" dist="38100" dir="2700000" algn="tl">
                    <a:srgbClr val="000000">
                      <a:alpha val="43137"/>
                    </a:srgbClr>
                  </a:outerShdw>
                </a:effectLst>
                <a:latin typeface="Limelight" panose="02000000000000000000" pitchFamily="2" charset="0"/>
              </a:rPr>
              <a:t>15</a:t>
            </a:r>
            <a:r>
              <a:rPr lang="en-ZA" sz="2800" dirty="0" smtClean="0">
                <a:effectLst>
                  <a:outerShdw blurRad="38100" dist="38100" dir="2700000" algn="tl">
                    <a:srgbClr val="000000">
                      <a:alpha val="43137"/>
                    </a:srgbClr>
                  </a:outerShdw>
                </a:effectLst>
              </a:rPr>
              <a:t> but</a:t>
            </a:r>
            <a:r>
              <a:rPr lang="en-ZA" sz="2800" dirty="0">
                <a:effectLst>
                  <a:outerShdw blurRad="38100" dist="38100" dir="2700000" algn="tl">
                    <a:srgbClr val="000000">
                      <a:alpha val="43137"/>
                    </a:srgbClr>
                  </a:outerShdw>
                </a:effectLst>
              </a:rPr>
              <a:t>, speaking the truth in love, may grow up in all things into Him who is the head—Christ— </a:t>
            </a:r>
            <a:r>
              <a:rPr lang="en-ZA" sz="2800" baseline="30000" dirty="0" smtClean="0">
                <a:solidFill>
                  <a:srgbClr val="FF0000"/>
                </a:solidFill>
                <a:effectLst>
                  <a:outerShdw blurRad="38100" dist="38100" dir="2700000" algn="tl">
                    <a:srgbClr val="000000">
                      <a:alpha val="43137"/>
                    </a:srgbClr>
                  </a:outerShdw>
                </a:effectLst>
                <a:latin typeface="Limelight" panose="02000000000000000000" pitchFamily="2" charset="0"/>
              </a:rPr>
              <a:t>16</a:t>
            </a:r>
            <a:r>
              <a:rPr lang="en-ZA" sz="2800" dirty="0" smtClean="0">
                <a:effectLst>
                  <a:outerShdw blurRad="38100" dist="38100" dir="2700000" algn="tl">
                    <a:srgbClr val="000000">
                      <a:alpha val="43137"/>
                    </a:srgbClr>
                  </a:outerShdw>
                </a:effectLst>
              </a:rPr>
              <a:t> from </a:t>
            </a:r>
            <a:r>
              <a:rPr lang="en-ZA" sz="2800" dirty="0">
                <a:effectLst>
                  <a:outerShdw blurRad="38100" dist="38100" dir="2700000" algn="tl">
                    <a:srgbClr val="000000">
                      <a:alpha val="43137"/>
                    </a:srgbClr>
                  </a:outerShdw>
                </a:effectLst>
              </a:rPr>
              <a:t>whom the whole body, joined and knit together by what every joint supplies, according to the effective working by which every part does its share, causes growth of the body for the edifying of itself in love.</a:t>
            </a:r>
          </a:p>
        </p:txBody>
      </p:sp>
    </p:spTree>
    <p:extLst>
      <p:ext uri="{BB962C8B-B14F-4D97-AF65-F5344CB8AC3E}">
        <p14:creationId xmlns:p14="http://schemas.microsoft.com/office/powerpoint/2010/main" val="2901173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593" y="2190356"/>
            <a:ext cx="8328814" cy="2477288"/>
          </a:xfrm>
          <a:prstGeom prst="rect">
            <a:avLst/>
          </a:prstGeom>
          <a:effectLst>
            <a:glow rad="381000">
              <a:schemeClr val="tx1"/>
            </a:glow>
          </a:effectLst>
        </p:spPr>
      </p:pic>
    </p:spTree>
    <p:extLst>
      <p:ext uri="{BB962C8B-B14F-4D97-AF65-F5344CB8AC3E}">
        <p14:creationId xmlns:p14="http://schemas.microsoft.com/office/powerpoint/2010/main" val="2281029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39" y="4401986"/>
            <a:ext cx="1452289" cy="681161"/>
          </a:xfrm>
        </p:spPr>
        <p:txBody>
          <a:bodyPr>
            <a:normAutofit lnSpcReduction="10000"/>
          </a:bodyPr>
          <a:lstStyle/>
          <a:p>
            <a:pPr marL="0" indent="0" algn="ctr">
              <a:buNone/>
            </a:pPr>
            <a:r>
              <a:rPr lang="en-ZA" b="1" dirty="0" smtClean="0">
                <a:solidFill>
                  <a:srgbClr val="00B0F0"/>
                </a:solidFill>
                <a:effectLst>
                  <a:outerShdw blurRad="38100" dist="38100" dir="2700000" algn="tl">
                    <a:srgbClr val="000000">
                      <a:alpha val="43137"/>
                    </a:srgbClr>
                  </a:outerShdw>
                </a:effectLst>
                <a:latin typeface="Marcellus SC" panose="020E0602050203020307" pitchFamily="34" charset="0"/>
              </a:rPr>
              <a:t>Spiritual Inactive</a:t>
            </a:r>
            <a:endParaRPr lang="en-ZA" b="1" dirty="0">
              <a:solidFill>
                <a:srgbClr val="00B0F0"/>
              </a:solidFill>
              <a:effectLst>
                <a:outerShdw blurRad="38100" dist="38100" dir="2700000" algn="tl">
                  <a:srgbClr val="000000">
                    <a:alpha val="43137"/>
                  </a:srgbClr>
                </a:outerShdw>
              </a:effectLst>
              <a:latin typeface="Marcellus SC" panose="020E0602050203020307" pitchFamily="34" charset="0"/>
            </a:endParaRPr>
          </a:p>
        </p:txBody>
      </p:sp>
      <p:pic>
        <p:nvPicPr>
          <p:cNvPr id="4" name="Picture 3"/>
          <p:cNvPicPr>
            <a:picLocks noChangeAspect="1"/>
          </p:cNvPicPr>
          <p:nvPr/>
        </p:nvPicPr>
        <p:blipFill>
          <a:blip r:embed="rId2"/>
          <a:stretch>
            <a:fillRect/>
          </a:stretch>
        </p:blipFill>
        <p:spPr>
          <a:xfrm>
            <a:off x="7623807" y="3110939"/>
            <a:ext cx="1202534" cy="3406198"/>
          </a:xfrm>
          <a:prstGeom prst="rect">
            <a:avLst/>
          </a:prstGeom>
          <a:effectLst>
            <a:glow rad="609600">
              <a:srgbClr val="FF0000">
                <a:alpha val="40000"/>
              </a:srgbClr>
            </a:glow>
          </a:effectLst>
        </p:spPr>
      </p:pic>
      <p:pic>
        <p:nvPicPr>
          <p:cNvPr id="5" name="Picture 4"/>
          <p:cNvPicPr>
            <a:picLocks noChangeAspect="1"/>
          </p:cNvPicPr>
          <p:nvPr/>
        </p:nvPicPr>
        <p:blipFill>
          <a:blip r:embed="rId3"/>
          <a:stretch>
            <a:fillRect/>
          </a:stretch>
        </p:blipFill>
        <p:spPr>
          <a:xfrm>
            <a:off x="2988827" y="4579479"/>
            <a:ext cx="878383" cy="1937658"/>
          </a:xfrm>
          <a:prstGeom prst="rect">
            <a:avLst/>
          </a:prstGeom>
          <a:effectLst>
            <a:glow rad="609600">
              <a:srgbClr val="00B050">
                <a:alpha val="40000"/>
              </a:srgbClr>
            </a:glow>
          </a:effectLst>
        </p:spPr>
      </p:pic>
      <p:pic>
        <p:nvPicPr>
          <p:cNvPr id="6" name="Picture 5"/>
          <p:cNvPicPr>
            <a:picLocks noChangeAspect="1"/>
          </p:cNvPicPr>
          <p:nvPr/>
        </p:nvPicPr>
        <p:blipFill>
          <a:blip r:embed="rId4"/>
          <a:stretch>
            <a:fillRect/>
          </a:stretch>
        </p:blipFill>
        <p:spPr>
          <a:xfrm>
            <a:off x="5218595" y="3808982"/>
            <a:ext cx="909674" cy="2708155"/>
          </a:xfrm>
          <a:prstGeom prst="rect">
            <a:avLst/>
          </a:prstGeom>
          <a:effectLst>
            <a:glow rad="609600">
              <a:schemeClr val="accent5">
                <a:lumMod val="75000"/>
                <a:alpha val="40000"/>
              </a:schemeClr>
            </a:glow>
          </a:effectLst>
        </p:spPr>
      </p:pic>
      <p:pic>
        <p:nvPicPr>
          <p:cNvPr id="7" name="Picture 6"/>
          <p:cNvPicPr>
            <a:picLocks noChangeAspect="1"/>
          </p:cNvPicPr>
          <p:nvPr/>
        </p:nvPicPr>
        <p:blipFill>
          <a:blip r:embed="rId5"/>
          <a:stretch>
            <a:fillRect/>
          </a:stretch>
        </p:blipFill>
        <p:spPr>
          <a:xfrm>
            <a:off x="887495" y="5289921"/>
            <a:ext cx="702776" cy="1227216"/>
          </a:xfrm>
          <a:prstGeom prst="rect">
            <a:avLst/>
          </a:prstGeom>
          <a:effectLst>
            <a:glow rad="609600">
              <a:srgbClr val="00B0F0">
                <a:alpha val="40000"/>
              </a:srgbClr>
            </a:glow>
          </a:effectLst>
        </p:spPr>
      </p:pic>
      <p:pic>
        <p:nvPicPr>
          <p:cNvPr id="8" name="Picture 7"/>
          <p:cNvPicPr>
            <a:picLocks noChangeAspect="1"/>
          </p:cNvPicPr>
          <p:nvPr/>
        </p:nvPicPr>
        <p:blipFill>
          <a:blip r:embed="rId6"/>
          <a:stretch>
            <a:fillRect/>
          </a:stretch>
        </p:blipFill>
        <p:spPr>
          <a:xfrm>
            <a:off x="10245332" y="3185008"/>
            <a:ext cx="1088041" cy="3332130"/>
          </a:xfrm>
          <a:prstGeom prst="rect">
            <a:avLst/>
          </a:prstGeom>
          <a:effectLst>
            <a:glow rad="609600">
              <a:srgbClr val="FFC000">
                <a:alpha val="40000"/>
              </a:srgbClr>
            </a:glow>
          </a:effectLst>
        </p:spPr>
      </p:pic>
      <p:sp>
        <p:nvSpPr>
          <p:cNvPr id="9" name="Content Placeholder 2"/>
          <p:cNvSpPr txBox="1">
            <a:spLocks/>
          </p:cNvSpPr>
          <p:nvPr/>
        </p:nvSpPr>
        <p:spPr>
          <a:xfrm>
            <a:off x="2701874" y="3716853"/>
            <a:ext cx="1452289" cy="6811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b="1" dirty="0" smtClean="0">
                <a:solidFill>
                  <a:srgbClr val="00B050"/>
                </a:solidFill>
                <a:effectLst>
                  <a:outerShdw blurRad="38100" dist="38100" dir="2700000" algn="tl">
                    <a:srgbClr val="000000">
                      <a:alpha val="43137"/>
                    </a:srgbClr>
                  </a:outerShdw>
                </a:effectLst>
                <a:latin typeface="Marcellus SC" panose="020E0602050203020307" pitchFamily="34" charset="0"/>
              </a:rPr>
              <a:t>Infants Babies</a:t>
            </a:r>
            <a:endParaRPr lang="en-ZA" b="1" dirty="0">
              <a:solidFill>
                <a:srgbClr val="00B050"/>
              </a:solidFill>
              <a:effectLst>
                <a:outerShdw blurRad="38100" dist="38100" dir="2700000" algn="tl">
                  <a:srgbClr val="000000">
                    <a:alpha val="43137"/>
                  </a:srgbClr>
                </a:outerShdw>
              </a:effectLst>
              <a:latin typeface="Marcellus SC" panose="020E0602050203020307" pitchFamily="34" charset="0"/>
            </a:endParaRPr>
          </a:p>
        </p:txBody>
      </p:sp>
      <p:sp>
        <p:nvSpPr>
          <p:cNvPr id="10" name="Content Placeholder 2"/>
          <p:cNvSpPr txBox="1">
            <a:spLocks/>
          </p:cNvSpPr>
          <p:nvPr/>
        </p:nvSpPr>
        <p:spPr>
          <a:xfrm>
            <a:off x="4759941" y="3179698"/>
            <a:ext cx="1826983" cy="6811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b="1" dirty="0" smtClean="0">
                <a:solidFill>
                  <a:schemeClr val="accent5">
                    <a:lumMod val="75000"/>
                  </a:schemeClr>
                </a:solidFill>
                <a:effectLst>
                  <a:outerShdw blurRad="38100" dist="38100" dir="2700000" algn="tl">
                    <a:srgbClr val="000000">
                      <a:alpha val="43137"/>
                    </a:srgbClr>
                  </a:outerShdw>
                </a:effectLst>
                <a:latin typeface="Marcellus SC" panose="020E0602050203020307" pitchFamily="34" charset="0"/>
              </a:rPr>
              <a:t>Spiritual Infants</a:t>
            </a:r>
            <a:endParaRPr lang="en-ZA" b="1" dirty="0">
              <a:solidFill>
                <a:schemeClr val="accent5">
                  <a:lumMod val="75000"/>
                </a:schemeClr>
              </a:solidFill>
              <a:effectLst>
                <a:outerShdw blurRad="38100" dist="38100" dir="2700000" algn="tl">
                  <a:srgbClr val="000000">
                    <a:alpha val="43137"/>
                  </a:srgbClr>
                </a:outerShdw>
              </a:effectLst>
              <a:latin typeface="Marcellus SC" panose="020E0602050203020307" pitchFamily="34" charset="0"/>
            </a:endParaRPr>
          </a:p>
        </p:txBody>
      </p:sp>
      <p:sp>
        <p:nvSpPr>
          <p:cNvPr id="11" name="Content Placeholder 2"/>
          <p:cNvSpPr txBox="1">
            <a:spLocks/>
          </p:cNvSpPr>
          <p:nvPr/>
        </p:nvSpPr>
        <p:spPr>
          <a:xfrm>
            <a:off x="7197499" y="2582387"/>
            <a:ext cx="2055151" cy="68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b="1" dirty="0" smtClean="0">
                <a:solidFill>
                  <a:srgbClr val="FF0000"/>
                </a:solidFill>
                <a:effectLst>
                  <a:outerShdw blurRad="38100" dist="38100" dir="2700000" algn="tl">
                    <a:srgbClr val="000000">
                      <a:alpha val="43137"/>
                    </a:srgbClr>
                  </a:outerShdw>
                </a:effectLst>
                <a:latin typeface="Marcellus SC" panose="020E0602050203020307" pitchFamily="34" charset="0"/>
              </a:rPr>
              <a:t>Young Adult</a:t>
            </a:r>
            <a:endParaRPr lang="en-ZA" b="1" dirty="0">
              <a:solidFill>
                <a:srgbClr val="FF0000"/>
              </a:solidFill>
              <a:effectLst>
                <a:outerShdw blurRad="38100" dist="38100" dir="2700000" algn="tl">
                  <a:srgbClr val="000000">
                    <a:alpha val="43137"/>
                  </a:srgbClr>
                </a:outerShdw>
              </a:effectLst>
              <a:latin typeface="Marcellus SC" panose="020E0602050203020307" pitchFamily="34" charset="0"/>
            </a:endParaRPr>
          </a:p>
        </p:txBody>
      </p:sp>
      <p:sp>
        <p:nvSpPr>
          <p:cNvPr id="12" name="Content Placeholder 2"/>
          <p:cNvSpPr txBox="1">
            <a:spLocks/>
          </p:cNvSpPr>
          <p:nvPr/>
        </p:nvSpPr>
        <p:spPr>
          <a:xfrm>
            <a:off x="9458737" y="2582387"/>
            <a:ext cx="2661230" cy="68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b="1" dirty="0" smtClean="0">
                <a:solidFill>
                  <a:srgbClr val="FFC000"/>
                </a:solidFill>
                <a:effectLst>
                  <a:outerShdw blurRad="38100" dist="38100" dir="2700000" algn="tl">
                    <a:srgbClr val="000000">
                      <a:alpha val="43137"/>
                    </a:srgbClr>
                  </a:outerShdw>
                </a:effectLst>
                <a:latin typeface="Marcellus SC" panose="020E0602050203020307" pitchFamily="34" charset="0"/>
              </a:rPr>
              <a:t>Spiritual Fathers</a:t>
            </a:r>
            <a:endParaRPr lang="en-ZA" b="1" dirty="0">
              <a:solidFill>
                <a:srgbClr val="FFC000"/>
              </a:solidFill>
              <a:effectLst>
                <a:outerShdw blurRad="38100" dist="38100" dir="2700000" algn="tl">
                  <a:srgbClr val="000000">
                    <a:alpha val="43137"/>
                  </a:srgbClr>
                </a:outerShdw>
              </a:effectLst>
              <a:latin typeface="Marcellus SC" panose="020E0602050203020307" pitchFamily="34" charset="0"/>
            </a:endParaRPr>
          </a:p>
        </p:txBody>
      </p:sp>
      <p:sp>
        <p:nvSpPr>
          <p:cNvPr id="13" name="Content Placeholder 2"/>
          <p:cNvSpPr txBox="1">
            <a:spLocks/>
          </p:cNvSpPr>
          <p:nvPr/>
        </p:nvSpPr>
        <p:spPr>
          <a:xfrm>
            <a:off x="37605" y="51565"/>
            <a:ext cx="7093634" cy="15869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ZA" sz="3600" dirty="0" smtClean="0">
                <a:solidFill>
                  <a:schemeClr val="bg1"/>
                </a:solidFill>
                <a:effectLst>
                  <a:glow rad="266700">
                    <a:schemeClr val="tx1"/>
                  </a:glow>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Spiritually Grow Spiritual </a:t>
            </a:r>
            <a:r>
              <a:rPr lang="en-ZA" sz="3600" dirty="0" smtClean="0">
                <a:effectLst>
                  <a:glow rad="317500">
                    <a:srgbClr val="00B0F0"/>
                  </a:glow>
                  <a:outerShdw blurRad="38100" dist="38100" dir="2700000" algn="tl">
                    <a:srgbClr val="000000">
                      <a:alpha val="43137"/>
                    </a:srgbClr>
                  </a:outerShdw>
                </a:effectLst>
                <a:latin typeface="Limelight" panose="02000000000000000000" pitchFamily="2" charset="0"/>
              </a:rPr>
              <a:t>BABIES</a:t>
            </a:r>
          </a:p>
          <a:p>
            <a:pPr marL="0" indent="0">
              <a:buFont typeface="Arial" panose="020B0604020202020204" pitchFamily="34" charset="0"/>
              <a:buNone/>
            </a:pPr>
            <a:r>
              <a:rPr lang="en-ZA" sz="3600" dirty="0" smtClean="0">
                <a:solidFill>
                  <a:schemeClr val="bg1"/>
                </a:solidFill>
                <a:effectLst>
                  <a:glow rad="266700">
                    <a:schemeClr val="tx1"/>
                  </a:glow>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to Spiritual </a:t>
            </a:r>
            <a:r>
              <a:rPr lang="en-ZA" sz="3600" dirty="0" smtClean="0">
                <a:effectLst>
                  <a:glow rad="342900">
                    <a:srgbClr val="FFC000"/>
                  </a:glow>
                  <a:outerShdw blurRad="38100" dist="38100" dir="2700000" algn="tl">
                    <a:srgbClr val="000000">
                      <a:alpha val="43137"/>
                    </a:srgbClr>
                  </a:outerShdw>
                </a:effectLst>
                <a:latin typeface="Limelight" panose="02000000000000000000" pitchFamily="2" charset="0"/>
              </a:rPr>
              <a:t>PARENTS</a:t>
            </a:r>
            <a:endParaRPr lang="en-ZA" sz="3600" dirty="0">
              <a:effectLst>
                <a:glow rad="342900">
                  <a:srgbClr val="FFC000"/>
                </a:glow>
                <a:outerShdw blurRad="38100" dist="38100" dir="2700000" algn="tl">
                  <a:srgbClr val="000000">
                    <a:alpha val="43137"/>
                  </a:srgbClr>
                </a:outerShdw>
              </a:effectLst>
              <a:latin typeface="Limelight" panose="02000000000000000000" pitchFamily="2" charset="0"/>
            </a:endParaRPr>
          </a:p>
        </p:txBody>
      </p:sp>
      <p:sp>
        <p:nvSpPr>
          <p:cNvPr id="15" name="Content Placeholder 2"/>
          <p:cNvSpPr txBox="1">
            <a:spLocks/>
          </p:cNvSpPr>
          <p:nvPr/>
        </p:nvSpPr>
        <p:spPr>
          <a:xfrm>
            <a:off x="84000" y="1658223"/>
            <a:ext cx="2415783" cy="4676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ZA" dirty="0" smtClean="0">
                <a:solidFill>
                  <a:schemeClr val="bg1"/>
                </a:solidFill>
                <a:effectLst>
                  <a:glow rad="266700">
                    <a:schemeClr val="tx1"/>
                  </a:glow>
                  <a:outerShdw blurRad="38100" dist="38100" dir="2700000" algn="tl">
                    <a:srgbClr val="000000">
                      <a:alpha val="43137"/>
                    </a:srgbClr>
                  </a:outerShdw>
                </a:effectLst>
                <a:latin typeface="Marcellus SC" panose="020E0602050203020307" pitchFamily="34" charset="0"/>
              </a:rPr>
              <a:t>Spiritually DEAD</a:t>
            </a:r>
            <a:endParaRPr lang="en-ZA" dirty="0">
              <a:solidFill>
                <a:schemeClr val="bg1"/>
              </a:solidFill>
              <a:effectLst>
                <a:glow rad="266700">
                  <a:schemeClr val="tx1"/>
                </a:glow>
                <a:outerShdw blurRad="38100" dist="38100" dir="2700000" algn="tl">
                  <a:srgbClr val="000000">
                    <a:alpha val="43137"/>
                  </a:srgbClr>
                </a:outerShdw>
              </a:effectLst>
              <a:latin typeface="Marcellus SC" panose="020E0602050203020307" pitchFamily="34" charset="0"/>
            </a:endParaRPr>
          </a:p>
        </p:txBody>
      </p:sp>
      <p:sp>
        <p:nvSpPr>
          <p:cNvPr id="16" name="Content Placeholder 2"/>
          <p:cNvSpPr txBox="1">
            <a:spLocks/>
          </p:cNvSpPr>
          <p:nvPr/>
        </p:nvSpPr>
        <p:spPr>
          <a:xfrm>
            <a:off x="93655" y="3369644"/>
            <a:ext cx="2290457" cy="8789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b="1" dirty="0" smtClean="0">
                <a:solidFill>
                  <a:srgbClr val="00B0F0"/>
                </a:solidFill>
                <a:effectLst>
                  <a:outerShdw blurRad="38100" dist="38100" dir="2700000" algn="tl">
                    <a:srgbClr val="000000">
                      <a:alpha val="43137"/>
                    </a:srgbClr>
                  </a:outerShdw>
                </a:effectLst>
                <a:latin typeface="Marcellus SC" panose="020E0602050203020307" pitchFamily="34" charset="0"/>
              </a:rPr>
              <a:t>1. </a:t>
            </a:r>
            <a:r>
              <a:rPr lang="en-ZA" dirty="0" smtClean="0">
                <a:effectLst>
                  <a:outerShdw blurRad="38100" dist="38100" dir="2700000" algn="tl">
                    <a:srgbClr val="000000">
                      <a:alpha val="43137"/>
                    </a:srgbClr>
                  </a:outerShdw>
                </a:effectLst>
                <a:latin typeface="+mj-lt"/>
              </a:rPr>
              <a:t>Spiritual</a:t>
            </a:r>
            <a:r>
              <a:rPr lang="en-ZA" dirty="0" smtClean="0">
                <a:effectLst>
                  <a:outerShdw blurRad="38100" dist="38100" dir="2700000" algn="tl">
                    <a:srgbClr val="000000">
                      <a:alpha val="43137"/>
                    </a:srgbClr>
                  </a:outerShdw>
                </a:effectLst>
                <a:latin typeface="Marcellus SC" panose="020E0602050203020307" pitchFamily="34" charset="0"/>
              </a:rPr>
              <a:t> </a:t>
            </a:r>
            <a:r>
              <a:rPr lang="en-ZA" b="1" dirty="0" smtClean="0">
                <a:solidFill>
                  <a:srgbClr val="00B0F0"/>
                </a:solidFill>
                <a:effectLst>
                  <a:outerShdw blurRad="38100" dist="38100" dir="2700000" algn="tl">
                    <a:srgbClr val="000000">
                      <a:alpha val="43137"/>
                    </a:srgbClr>
                  </a:outerShdw>
                </a:effectLst>
                <a:latin typeface="Limelight" panose="02000000000000000000" pitchFamily="2" charset="0"/>
              </a:rPr>
              <a:t>FOUNDATION</a:t>
            </a:r>
            <a:endParaRPr lang="en-ZA" b="1" dirty="0">
              <a:solidFill>
                <a:srgbClr val="00B0F0"/>
              </a:solidFill>
              <a:effectLst>
                <a:outerShdw blurRad="38100" dist="38100" dir="2700000" algn="tl">
                  <a:srgbClr val="000000">
                    <a:alpha val="43137"/>
                  </a:srgbClr>
                </a:outerShdw>
              </a:effectLst>
              <a:latin typeface="Limelight" panose="02000000000000000000" pitchFamily="2" charset="0"/>
            </a:endParaRPr>
          </a:p>
        </p:txBody>
      </p:sp>
      <p:sp>
        <p:nvSpPr>
          <p:cNvPr id="17" name="Content Placeholder 2"/>
          <p:cNvSpPr txBox="1">
            <a:spLocks/>
          </p:cNvSpPr>
          <p:nvPr/>
        </p:nvSpPr>
        <p:spPr>
          <a:xfrm>
            <a:off x="2625664" y="2773092"/>
            <a:ext cx="1604708" cy="6811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b="1" dirty="0" smtClean="0">
                <a:solidFill>
                  <a:srgbClr val="00B050"/>
                </a:solidFill>
                <a:effectLst>
                  <a:outerShdw blurRad="38100" dist="38100" dir="2700000" algn="tl">
                    <a:srgbClr val="000000">
                      <a:alpha val="43137"/>
                    </a:srgbClr>
                  </a:outerShdw>
                </a:effectLst>
                <a:latin typeface="Marcellus SC" panose="020E0602050203020307" pitchFamily="34" charset="0"/>
              </a:rPr>
              <a:t>2. </a:t>
            </a:r>
            <a:r>
              <a:rPr lang="en-ZA" dirty="0" smtClean="0">
                <a:effectLst>
                  <a:outerShdw blurRad="38100" dist="38100" dir="2700000" algn="tl">
                    <a:srgbClr val="000000">
                      <a:alpha val="43137"/>
                    </a:srgbClr>
                  </a:outerShdw>
                </a:effectLst>
                <a:latin typeface="+mj-lt"/>
              </a:rPr>
              <a:t>Spiritual</a:t>
            </a:r>
            <a:r>
              <a:rPr lang="en-ZA" dirty="0" smtClean="0">
                <a:effectLst>
                  <a:outerShdw blurRad="38100" dist="38100" dir="2700000" algn="tl">
                    <a:srgbClr val="000000">
                      <a:alpha val="43137"/>
                    </a:srgbClr>
                  </a:outerShdw>
                </a:effectLst>
                <a:latin typeface="Marcellus SC" panose="020E0602050203020307" pitchFamily="34" charset="0"/>
              </a:rPr>
              <a:t> </a:t>
            </a:r>
            <a:r>
              <a:rPr lang="en-ZA" b="1" dirty="0" smtClean="0">
                <a:solidFill>
                  <a:srgbClr val="00B050"/>
                </a:solidFill>
                <a:effectLst>
                  <a:outerShdw blurRad="38100" dist="38100" dir="2700000" algn="tl">
                    <a:srgbClr val="000000">
                      <a:alpha val="43137"/>
                    </a:srgbClr>
                  </a:outerShdw>
                </a:effectLst>
                <a:latin typeface="Limelight" panose="02000000000000000000" pitchFamily="2" charset="0"/>
              </a:rPr>
              <a:t>BIRTH</a:t>
            </a:r>
            <a:endParaRPr lang="en-ZA" b="1" dirty="0">
              <a:solidFill>
                <a:srgbClr val="00B050"/>
              </a:solidFill>
              <a:effectLst>
                <a:outerShdw blurRad="38100" dist="38100" dir="2700000" algn="tl">
                  <a:srgbClr val="000000">
                    <a:alpha val="43137"/>
                  </a:srgbClr>
                </a:outerShdw>
              </a:effectLst>
              <a:latin typeface="Limelight" panose="02000000000000000000" pitchFamily="2" charset="0"/>
            </a:endParaRPr>
          </a:p>
        </p:txBody>
      </p:sp>
      <p:sp>
        <p:nvSpPr>
          <p:cNvPr id="18" name="Content Placeholder 2"/>
          <p:cNvSpPr txBox="1">
            <a:spLocks/>
          </p:cNvSpPr>
          <p:nvPr/>
        </p:nvSpPr>
        <p:spPr>
          <a:xfrm>
            <a:off x="4734021" y="2114895"/>
            <a:ext cx="2103545" cy="919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dirty="0" smtClean="0">
                <a:solidFill>
                  <a:schemeClr val="accent5">
                    <a:lumMod val="75000"/>
                  </a:schemeClr>
                </a:solidFill>
                <a:effectLst>
                  <a:outerShdw blurRad="38100" dist="38100" dir="2700000" algn="tl">
                    <a:srgbClr val="000000">
                      <a:alpha val="43137"/>
                    </a:srgbClr>
                  </a:outerShdw>
                </a:effectLst>
                <a:latin typeface="Limelight" panose="02000000000000000000" pitchFamily="2" charset="0"/>
              </a:rPr>
              <a:t>3. </a:t>
            </a:r>
            <a:r>
              <a:rPr lang="en-ZA" dirty="0" smtClean="0">
                <a:effectLst>
                  <a:outerShdw blurRad="38100" dist="38100" dir="2700000" algn="tl">
                    <a:srgbClr val="000000">
                      <a:alpha val="43137"/>
                    </a:srgbClr>
                  </a:outerShdw>
                </a:effectLst>
                <a:latin typeface="+mj-lt"/>
              </a:rPr>
              <a:t>Spiritual</a:t>
            </a:r>
            <a:r>
              <a:rPr lang="en-ZA" dirty="0" smtClean="0">
                <a:effectLst>
                  <a:outerShdw blurRad="38100" dist="38100" dir="2700000" algn="tl">
                    <a:srgbClr val="000000">
                      <a:alpha val="43137"/>
                    </a:srgbClr>
                  </a:outerShdw>
                </a:effectLst>
                <a:latin typeface="Limelight" panose="02000000000000000000" pitchFamily="2" charset="0"/>
              </a:rPr>
              <a:t> </a:t>
            </a:r>
            <a:r>
              <a:rPr lang="en-ZA" b="1" dirty="0" smtClean="0">
                <a:solidFill>
                  <a:schemeClr val="accent5">
                    <a:lumMod val="75000"/>
                  </a:schemeClr>
                </a:solidFill>
                <a:effectLst>
                  <a:outerShdw blurRad="38100" dist="38100" dir="2700000" algn="tl">
                    <a:srgbClr val="000000">
                      <a:alpha val="43137"/>
                    </a:srgbClr>
                  </a:outerShdw>
                </a:effectLst>
                <a:latin typeface="Limelight" panose="02000000000000000000" pitchFamily="2" charset="0"/>
              </a:rPr>
              <a:t>DISCOVERY</a:t>
            </a:r>
            <a:endParaRPr lang="en-ZA" b="1" dirty="0">
              <a:solidFill>
                <a:schemeClr val="accent5">
                  <a:lumMod val="75000"/>
                </a:schemeClr>
              </a:solidFill>
              <a:effectLst>
                <a:outerShdw blurRad="38100" dist="38100" dir="2700000" algn="tl">
                  <a:srgbClr val="000000">
                    <a:alpha val="43137"/>
                  </a:srgbClr>
                </a:outerShdw>
              </a:effectLst>
              <a:latin typeface="Limelight" panose="02000000000000000000" pitchFamily="2" charset="0"/>
            </a:endParaRPr>
          </a:p>
        </p:txBody>
      </p:sp>
      <p:sp>
        <p:nvSpPr>
          <p:cNvPr id="19" name="Content Placeholder 2"/>
          <p:cNvSpPr txBox="1">
            <a:spLocks/>
          </p:cNvSpPr>
          <p:nvPr/>
        </p:nvSpPr>
        <p:spPr>
          <a:xfrm>
            <a:off x="7197500" y="1543512"/>
            <a:ext cx="2224222" cy="7096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b="1" dirty="0" smtClean="0">
                <a:solidFill>
                  <a:srgbClr val="FF0000"/>
                </a:solidFill>
                <a:effectLst>
                  <a:outerShdw blurRad="38100" dist="38100" dir="2700000" algn="tl">
                    <a:srgbClr val="000000">
                      <a:alpha val="43137"/>
                    </a:srgbClr>
                  </a:outerShdw>
                </a:effectLst>
                <a:latin typeface="Marcellus SC" panose="020E0602050203020307" pitchFamily="34" charset="0"/>
              </a:rPr>
              <a:t>4. </a:t>
            </a:r>
            <a:r>
              <a:rPr lang="en-ZA" dirty="0" smtClean="0">
                <a:effectLst>
                  <a:outerShdw blurRad="38100" dist="38100" dir="2700000" algn="tl">
                    <a:srgbClr val="000000">
                      <a:alpha val="43137"/>
                    </a:srgbClr>
                  </a:outerShdw>
                </a:effectLst>
                <a:latin typeface="+mj-lt"/>
              </a:rPr>
              <a:t>Spiritual</a:t>
            </a:r>
            <a:r>
              <a:rPr lang="en-ZA" dirty="0" smtClean="0">
                <a:effectLst>
                  <a:outerShdw blurRad="38100" dist="38100" dir="2700000" algn="tl">
                    <a:srgbClr val="000000">
                      <a:alpha val="43137"/>
                    </a:srgbClr>
                  </a:outerShdw>
                </a:effectLst>
                <a:latin typeface="Marcellus SC" panose="020E0602050203020307" pitchFamily="34" charset="0"/>
              </a:rPr>
              <a:t> </a:t>
            </a:r>
            <a:r>
              <a:rPr lang="en-ZA" b="1" dirty="0" smtClean="0">
                <a:solidFill>
                  <a:srgbClr val="FF0000"/>
                </a:solidFill>
                <a:effectLst>
                  <a:outerShdw blurRad="38100" dist="38100" dir="2700000" algn="tl">
                    <a:srgbClr val="000000">
                      <a:alpha val="43137"/>
                    </a:srgbClr>
                  </a:outerShdw>
                </a:effectLst>
                <a:latin typeface="Limelight" panose="02000000000000000000" pitchFamily="2" charset="0"/>
              </a:rPr>
              <a:t>OWNERSHIP</a:t>
            </a:r>
            <a:endParaRPr lang="en-ZA" b="1" dirty="0">
              <a:solidFill>
                <a:srgbClr val="FF0000"/>
              </a:solidFill>
              <a:effectLst>
                <a:outerShdw blurRad="38100" dist="38100" dir="2700000" algn="tl">
                  <a:srgbClr val="000000">
                    <a:alpha val="43137"/>
                  </a:srgbClr>
                </a:outerShdw>
              </a:effectLst>
              <a:latin typeface="Limelight" panose="02000000000000000000" pitchFamily="2" charset="0"/>
            </a:endParaRPr>
          </a:p>
        </p:txBody>
      </p:sp>
      <p:sp>
        <p:nvSpPr>
          <p:cNvPr id="20" name="Content Placeholder 2"/>
          <p:cNvSpPr txBox="1">
            <a:spLocks/>
          </p:cNvSpPr>
          <p:nvPr/>
        </p:nvSpPr>
        <p:spPr>
          <a:xfrm>
            <a:off x="9761777" y="1543512"/>
            <a:ext cx="2055151" cy="90814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b="1" dirty="0" smtClean="0">
                <a:solidFill>
                  <a:srgbClr val="FFC000"/>
                </a:solidFill>
                <a:effectLst>
                  <a:outerShdw blurRad="38100" dist="38100" dir="2700000" algn="tl">
                    <a:srgbClr val="000000">
                      <a:alpha val="43137"/>
                    </a:srgbClr>
                  </a:outerShdw>
                </a:effectLst>
                <a:latin typeface="Marcellus SC" panose="020E0602050203020307" pitchFamily="34" charset="0"/>
              </a:rPr>
              <a:t>5. </a:t>
            </a:r>
            <a:r>
              <a:rPr lang="en-ZA" dirty="0" smtClean="0">
                <a:effectLst>
                  <a:outerShdw blurRad="38100" dist="38100" dir="2700000" algn="tl">
                    <a:srgbClr val="000000">
                      <a:alpha val="43137"/>
                    </a:srgbClr>
                  </a:outerShdw>
                </a:effectLst>
                <a:latin typeface="+mj-lt"/>
              </a:rPr>
              <a:t>Spiritual</a:t>
            </a:r>
            <a:r>
              <a:rPr lang="en-ZA" dirty="0" smtClean="0">
                <a:effectLst>
                  <a:outerShdw blurRad="38100" dist="38100" dir="2700000" algn="tl">
                    <a:srgbClr val="000000">
                      <a:alpha val="43137"/>
                    </a:srgbClr>
                  </a:outerShdw>
                </a:effectLst>
                <a:latin typeface="Marcellus SC" panose="020E0602050203020307" pitchFamily="34" charset="0"/>
              </a:rPr>
              <a:t> </a:t>
            </a:r>
            <a:r>
              <a:rPr lang="en-ZA" sz="2400" b="1" dirty="0" smtClean="0">
                <a:solidFill>
                  <a:srgbClr val="FFC000"/>
                </a:solidFill>
                <a:effectLst>
                  <a:outerShdw blurRad="38100" dist="38100" dir="2700000" algn="tl">
                    <a:srgbClr val="000000">
                      <a:alpha val="43137"/>
                    </a:srgbClr>
                  </a:outerShdw>
                </a:effectLst>
                <a:latin typeface="Limelight" panose="02000000000000000000" pitchFamily="2" charset="0"/>
              </a:rPr>
              <a:t>LEADERSHIP</a:t>
            </a:r>
            <a:endParaRPr lang="en-ZA" b="1" dirty="0">
              <a:solidFill>
                <a:srgbClr val="FFC000"/>
              </a:solidFill>
              <a:effectLst>
                <a:outerShdw blurRad="38100" dist="38100" dir="2700000" algn="tl">
                  <a:srgbClr val="000000">
                    <a:alpha val="43137"/>
                  </a:srgbClr>
                </a:outerShdw>
              </a:effectLst>
              <a:latin typeface="Limelight" panose="02000000000000000000" pitchFamily="2" charset="0"/>
            </a:endParaRPr>
          </a:p>
        </p:txBody>
      </p:sp>
      <p:sp>
        <p:nvSpPr>
          <p:cNvPr id="14" name="TextBox 13"/>
          <p:cNvSpPr txBox="1"/>
          <p:nvPr/>
        </p:nvSpPr>
        <p:spPr>
          <a:xfrm>
            <a:off x="244969" y="2253144"/>
            <a:ext cx="1987829" cy="923330"/>
          </a:xfrm>
          <a:prstGeom prst="rect">
            <a:avLst/>
          </a:prstGeom>
          <a:noFill/>
        </p:spPr>
        <p:txBody>
          <a:bodyPr wrap="square" rtlCol="0">
            <a:spAutoFit/>
          </a:bodyPr>
          <a:lstStyle/>
          <a:p>
            <a:pPr algn="ctr"/>
            <a:r>
              <a:rPr lang="en-ZA" dirty="0" smtClean="0">
                <a:effectLst>
                  <a:outerShdw blurRad="38100" dist="38100" dir="2700000" algn="tl">
                    <a:srgbClr val="000000">
                      <a:alpha val="43137"/>
                    </a:srgbClr>
                  </a:outerShdw>
                </a:effectLst>
              </a:rPr>
              <a:t>Discover </a:t>
            </a:r>
            <a:r>
              <a:rPr lang="en-ZA" b="1" dirty="0" smtClean="0">
                <a:solidFill>
                  <a:srgbClr val="00B0F0"/>
                </a:solidFill>
                <a:effectLst>
                  <a:outerShdw blurRad="38100" dist="38100" dir="2700000" algn="tl">
                    <a:srgbClr val="000000">
                      <a:alpha val="43137"/>
                    </a:srgbClr>
                  </a:outerShdw>
                </a:effectLst>
                <a:latin typeface="Marcellus SC" panose="020E0602050203020307" pitchFamily="34" charset="0"/>
              </a:rPr>
              <a:t>Basic Concepts </a:t>
            </a:r>
            <a:r>
              <a:rPr lang="en-ZA" dirty="0" smtClean="0">
                <a:effectLst>
                  <a:outerShdw blurRad="38100" dist="38100" dir="2700000" algn="tl">
                    <a:srgbClr val="000000">
                      <a:alpha val="43137"/>
                    </a:srgbClr>
                  </a:outerShdw>
                </a:effectLst>
              </a:rPr>
              <a:t>about God</a:t>
            </a:r>
            <a:endParaRPr lang="en-ZA" dirty="0">
              <a:effectLst>
                <a:outerShdw blurRad="38100" dist="38100" dir="2700000" algn="tl">
                  <a:srgbClr val="000000">
                    <a:alpha val="43137"/>
                  </a:srgbClr>
                </a:outerShdw>
              </a:effectLst>
            </a:endParaRPr>
          </a:p>
        </p:txBody>
      </p:sp>
      <p:sp>
        <p:nvSpPr>
          <p:cNvPr id="22" name="TextBox 21"/>
          <p:cNvSpPr txBox="1"/>
          <p:nvPr/>
        </p:nvSpPr>
        <p:spPr>
          <a:xfrm>
            <a:off x="2434104" y="1547407"/>
            <a:ext cx="2110976" cy="1015663"/>
          </a:xfrm>
          <a:prstGeom prst="rect">
            <a:avLst/>
          </a:prstGeom>
          <a:noFill/>
        </p:spPr>
        <p:txBody>
          <a:bodyPr wrap="square" rtlCol="0">
            <a:spAutoFit/>
          </a:bodyPr>
          <a:lstStyle/>
          <a:p>
            <a:pPr algn="ctr"/>
            <a:r>
              <a:rPr lang="en-ZA" sz="2000" dirty="0" smtClean="0">
                <a:effectLst>
                  <a:outerShdw blurRad="38100" dist="38100" dir="2700000" algn="tl">
                    <a:srgbClr val="000000">
                      <a:alpha val="43137"/>
                    </a:srgbClr>
                  </a:outerShdw>
                </a:effectLst>
              </a:rPr>
              <a:t>Begin </a:t>
            </a:r>
            <a:r>
              <a:rPr lang="en-ZA" sz="2000" b="1" dirty="0" smtClean="0">
                <a:solidFill>
                  <a:srgbClr val="00B050"/>
                </a:solidFill>
                <a:effectLst>
                  <a:outerShdw blurRad="38100" dist="38100" dir="2700000" algn="tl">
                    <a:srgbClr val="000000">
                      <a:alpha val="43137"/>
                    </a:srgbClr>
                  </a:outerShdw>
                </a:effectLst>
                <a:latin typeface="Marcellus SC" panose="020E0602050203020307" pitchFamily="34" charset="0"/>
              </a:rPr>
              <a:t>Relationship</a:t>
            </a:r>
            <a:r>
              <a:rPr lang="en-ZA" sz="2000" dirty="0" smtClean="0">
                <a:effectLst>
                  <a:outerShdw blurRad="38100" dist="38100" dir="2700000" algn="tl">
                    <a:srgbClr val="000000">
                      <a:alpha val="43137"/>
                    </a:srgbClr>
                  </a:outerShdw>
                </a:effectLst>
              </a:rPr>
              <a:t> with </a:t>
            </a:r>
            <a:r>
              <a:rPr lang="en-ZA" sz="2000" b="1" dirty="0" smtClean="0">
                <a:solidFill>
                  <a:srgbClr val="00B050"/>
                </a:solidFill>
                <a:effectLst>
                  <a:outerShdw blurRad="38100" dist="38100" dir="2700000" algn="tl">
                    <a:srgbClr val="000000">
                      <a:alpha val="43137"/>
                    </a:srgbClr>
                  </a:outerShdw>
                </a:effectLst>
                <a:latin typeface="Marcellus SC" panose="020E0602050203020307" pitchFamily="34" charset="0"/>
              </a:rPr>
              <a:t>Jesus</a:t>
            </a:r>
            <a:endParaRPr lang="en-ZA" sz="2000" b="1" dirty="0">
              <a:solidFill>
                <a:srgbClr val="00B050"/>
              </a:solidFill>
              <a:effectLst>
                <a:outerShdw blurRad="38100" dist="38100" dir="2700000" algn="tl">
                  <a:srgbClr val="000000">
                    <a:alpha val="43137"/>
                  </a:srgbClr>
                </a:outerShdw>
              </a:effectLst>
              <a:latin typeface="Marcellus SC" panose="020E0602050203020307" pitchFamily="34" charset="0"/>
            </a:endParaRPr>
          </a:p>
        </p:txBody>
      </p:sp>
      <p:sp>
        <p:nvSpPr>
          <p:cNvPr id="23" name="TextBox 22"/>
          <p:cNvSpPr txBox="1"/>
          <p:nvPr/>
        </p:nvSpPr>
        <p:spPr>
          <a:xfrm>
            <a:off x="4679518" y="847679"/>
            <a:ext cx="1987829" cy="923330"/>
          </a:xfrm>
          <a:prstGeom prst="rect">
            <a:avLst/>
          </a:prstGeom>
          <a:noFill/>
        </p:spPr>
        <p:txBody>
          <a:bodyPr wrap="square" rtlCol="0">
            <a:spAutoFit/>
          </a:bodyPr>
          <a:lstStyle/>
          <a:p>
            <a:pPr algn="ctr"/>
            <a:r>
              <a:rPr lang="en-ZA" dirty="0" smtClean="0">
                <a:effectLst>
                  <a:outerShdw blurRad="38100" dist="38100" dir="2700000" algn="tl">
                    <a:srgbClr val="000000">
                      <a:alpha val="43137"/>
                    </a:srgbClr>
                  </a:outerShdw>
                </a:effectLst>
              </a:rPr>
              <a:t>Understanding </a:t>
            </a:r>
            <a:r>
              <a:rPr lang="en-ZA" b="1" dirty="0" smtClean="0">
                <a:solidFill>
                  <a:schemeClr val="accent5">
                    <a:lumMod val="75000"/>
                  </a:schemeClr>
                </a:solidFill>
                <a:effectLst>
                  <a:outerShdw blurRad="38100" dist="38100" dir="2700000" algn="tl">
                    <a:srgbClr val="000000">
                      <a:alpha val="43137"/>
                    </a:srgbClr>
                  </a:outerShdw>
                </a:effectLst>
                <a:latin typeface="Marcellus SC" panose="020E0602050203020307" pitchFamily="34" charset="0"/>
              </a:rPr>
              <a:t>Basic Christian Truths</a:t>
            </a:r>
            <a:endParaRPr lang="en-ZA" b="1" dirty="0">
              <a:solidFill>
                <a:schemeClr val="accent5">
                  <a:lumMod val="75000"/>
                </a:schemeClr>
              </a:solidFill>
              <a:effectLst>
                <a:outerShdw blurRad="38100" dist="38100" dir="2700000" algn="tl">
                  <a:srgbClr val="000000">
                    <a:alpha val="43137"/>
                  </a:srgbClr>
                </a:outerShdw>
              </a:effectLst>
              <a:latin typeface="Marcellus SC" panose="020E0602050203020307" pitchFamily="34" charset="0"/>
            </a:endParaRPr>
          </a:p>
        </p:txBody>
      </p:sp>
      <p:sp>
        <p:nvSpPr>
          <p:cNvPr id="24" name="TextBox 23"/>
          <p:cNvSpPr txBox="1"/>
          <p:nvPr/>
        </p:nvSpPr>
        <p:spPr>
          <a:xfrm>
            <a:off x="7155297" y="222713"/>
            <a:ext cx="2139555" cy="1015663"/>
          </a:xfrm>
          <a:prstGeom prst="rect">
            <a:avLst/>
          </a:prstGeom>
          <a:noFill/>
        </p:spPr>
        <p:txBody>
          <a:bodyPr wrap="square" rtlCol="0">
            <a:spAutoFit/>
          </a:bodyPr>
          <a:lstStyle/>
          <a:p>
            <a:pPr algn="ctr"/>
            <a:r>
              <a:rPr lang="en-ZA" sz="2000" dirty="0" smtClean="0">
                <a:effectLst>
                  <a:outerShdw blurRad="38100" dist="38100" dir="2700000" algn="tl">
                    <a:srgbClr val="000000">
                      <a:alpha val="43137"/>
                    </a:srgbClr>
                  </a:outerShdw>
                </a:effectLst>
              </a:rPr>
              <a:t>Taking </a:t>
            </a:r>
            <a:r>
              <a:rPr lang="en-ZA" sz="2000" b="1" dirty="0" smtClean="0">
                <a:solidFill>
                  <a:srgbClr val="FF0000"/>
                </a:solidFill>
                <a:effectLst>
                  <a:outerShdw blurRad="38100" dist="38100" dir="2700000" algn="tl">
                    <a:srgbClr val="000000">
                      <a:alpha val="43137"/>
                    </a:srgbClr>
                  </a:outerShdw>
                </a:effectLst>
                <a:latin typeface="Marcellus SC" panose="020E0602050203020307" pitchFamily="34" charset="0"/>
              </a:rPr>
              <a:t>Responsibility</a:t>
            </a:r>
            <a:r>
              <a:rPr lang="en-ZA" sz="2000" dirty="0" smtClean="0">
                <a:effectLst>
                  <a:outerShdw blurRad="38100" dist="38100" dir="2700000" algn="tl">
                    <a:srgbClr val="000000">
                      <a:alpha val="43137"/>
                    </a:srgbClr>
                  </a:outerShdw>
                </a:effectLst>
              </a:rPr>
              <a:t> for Spiritual Growth</a:t>
            </a:r>
            <a:endParaRPr lang="en-ZA" sz="2000" dirty="0">
              <a:effectLst>
                <a:outerShdw blurRad="38100" dist="38100" dir="2700000" algn="tl">
                  <a:srgbClr val="000000">
                    <a:alpha val="43137"/>
                  </a:srgbClr>
                </a:outerShdw>
              </a:effectLst>
            </a:endParaRPr>
          </a:p>
        </p:txBody>
      </p:sp>
      <p:sp>
        <p:nvSpPr>
          <p:cNvPr id="25" name="TextBox 24"/>
          <p:cNvSpPr txBox="1"/>
          <p:nvPr/>
        </p:nvSpPr>
        <p:spPr>
          <a:xfrm>
            <a:off x="9691693" y="222713"/>
            <a:ext cx="2195319" cy="1015663"/>
          </a:xfrm>
          <a:prstGeom prst="rect">
            <a:avLst/>
          </a:prstGeom>
          <a:noFill/>
        </p:spPr>
        <p:txBody>
          <a:bodyPr wrap="square" rtlCol="0">
            <a:spAutoFit/>
          </a:bodyPr>
          <a:lstStyle/>
          <a:p>
            <a:pPr algn="ctr"/>
            <a:r>
              <a:rPr lang="en-ZA" sz="2000" b="1" dirty="0" smtClean="0">
                <a:solidFill>
                  <a:srgbClr val="FFC000"/>
                </a:solidFill>
                <a:effectLst>
                  <a:outerShdw blurRad="38100" dist="38100" dir="2700000" algn="tl">
                    <a:srgbClr val="000000">
                      <a:alpha val="43137"/>
                    </a:srgbClr>
                  </a:outerShdw>
                </a:effectLst>
                <a:latin typeface="Marcellus SC" panose="020E0602050203020307" pitchFamily="34" charset="0"/>
              </a:rPr>
              <a:t>Influencing</a:t>
            </a:r>
            <a:r>
              <a:rPr lang="en-ZA" sz="2000" dirty="0" smtClean="0">
                <a:solidFill>
                  <a:srgbClr val="FFC000"/>
                </a:solidFill>
                <a:effectLst>
                  <a:outerShdw blurRad="38100" dist="38100" dir="2700000" algn="tl">
                    <a:srgbClr val="000000">
                      <a:alpha val="43137"/>
                    </a:srgbClr>
                  </a:outerShdw>
                </a:effectLst>
              </a:rPr>
              <a:t> </a:t>
            </a:r>
            <a:r>
              <a:rPr lang="en-ZA" sz="2000" dirty="0" smtClean="0">
                <a:effectLst>
                  <a:outerShdw blurRad="38100" dist="38100" dir="2700000" algn="tl">
                    <a:srgbClr val="000000">
                      <a:alpha val="43137"/>
                    </a:srgbClr>
                  </a:outerShdw>
                </a:effectLst>
              </a:rPr>
              <a:t>people for the Kingdom</a:t>
            </a:r>
            <a:endParaRPr lang="en-ZA" sz="2000" dirty="0">
              <a:effectLst>
                <a:outerShdw blurRad="38100" dist="38100" dir="2700000" algn="tl">
                  <a:srgbClr val="000000">
                    <a:alpha val="43137"/>
                  </a:srgbClr>
                </a:outerShdw>
              </a:effectLst>
            </a:endParaRPr>
          </a:p>
        </p:txBody>
      </p:sp>
      <p:sp>
        <p:nvSpPr>
          <p:cNvPr id="27" name="Content Placeholder 2"/>
          <p:cNvSpPr txBox="1">
            <a:spLocks/>
          </p:cNvSpPr>
          <p:nvPr/>
        </p:nvSpPr>
        <p:spPr>
          <a:xfrm>
            <a:off x="7197499" y="6517137"/>
            <a:ext cx="2055151" cy="33992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sz="2100" dirty="0" smtClean="0">
                <a:solidFill>
                  <a:schemeClr val="bg1"/>
                </a:solidFill>
                <a:effectLst>
                  <a:glow rad="355600">
                    <a:schemeClr val="tx1"/>
                  </a:glow>
                  <a:outerShdw blurRad="38100" dist="38100" dir="2700000" algn="tl">
                    <a:srgbClr val="000000">
                      <a:alpha val="43137"/>
                    </a:srgbClr>
                  </a:outerShdw>
                </a:effectLst>
                <a:latin typeface="Marcellus SC" panose="020E0602050203020307" pitchFamily="34" charset="0"/>
              </a:rPr>
              <a:t>Equipped</a:t>
            </a:r>
            <a:endParaRPr lang="en-ZA" sz="2100" dirty="0">
              <a:solidFill>
                <a:schemeClr val="bg1"/>
              </a:solidFill>
              <a:effectLst>
                <a:glow rad="355600">
                  <a:schemeClr val="tx1"/>
                </a:glow>
                <a:outerShdw blurRad="38100" dist="38100" dir="2700000" algn="tl">
                  <a:srgbClr val="000000">
                    <a:alpha val="43137"/>
                  </a:srgbClr>
                </a:outerShdw>
              </a:effectLst>
              <a:latin typeface="Marcellus SC" panose="020E0602050203020307" pitchFamily="34" charset="0"/>
            </a:endParaRPr>
          </a:p>
        </p:txBody>
      </p:sp>
      <p:sp>
        <p:nvSpPr>
          <p:cNvPr id="28" name="Content Placeholder 2"/>
          <p:cNvSpPr txBox="1">
            <a:spLocks/>
          </p:cNvSpPr>
          <p:nvPr/>
        </p:nvSpPr>
        <p:spPr>
          <a:xfrm>
            <a:off x="9458737" y="6517137"/>
            <a:ext cx="2661230" cy="33992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sz="2100" dirty="0" smtClean="0">
                <a:solidFill>
                  <a:schemeClr val="bg1"/>
                </a:solidFill>
                <a:effectLst>
                  <a:glow rad="355600">
                    <a:schemeClr val="tx1"/>
                  </a:glow>
                  <a:outerShdw blurRad="38100" dist="38100" dir="2700000" algn="tl">
                    <a:srgbClr val="000000">
                      <a:alpha val="43137"/>
                    </a:srgbClr>
                  </a:outerShdw>
                </a:effectLst>
                <a:latin typeface="Marcellus SC" panose="020E0602050203020307" pitchFamily="34" charset="0"/>
              </a:rPr>
              <a:t>Empowered</a:t>
            </a:r>
            <a:endParaRPr lang="en-ZA" sz="2100" dirty="0">
              <a:solidFill>
                <a:schemeClr val="bg1"/>
              </a:solidFill>
              <a:effectLst>
                <a:glow rad="355600">
                  <a:schemeClr val="tx1"/>
                </a:glow>
                <a:outerShdw blurRad="38100" dist="38100" dir="2700000" algn="tl">
                  <a:srgbClr val="000000">
                    <a:alpha val="43137"/>
                  </a:srgbClr>
                </a:outerShdw>
              </a:effectLst>
              <a:latin typeface="Marcellus SC" panose="020E0602050203020307" pitchFamily="34" charset="0"/>
            </a:endParaRPr>
          </a:p>
        </p:txBody>
      </p:sp>
      <p:sp>
        <p:nvSpPr>
          <p:cNvPr id="29" name="Content Placeholder 2"/>
          <p:cNvSpPr txBox="1">
            <a:spLocks/>
          </p:cNvSpPr>
          <p:nvPr/>
        </p:nvSpPr>
        <p:spPr>
          <a:xfrm>
            <a:off x="4645857" y="6517137"/>
            <a:ext cx="2055151" cy="33992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sz="2100" dirty="0" smtClean="0">
                <a:solidFill>
                  <a:schemeClr val="bg1"/>
                </a:solidFill>
                <a:effectLst>
                  <a:glow rad="355600">
                    <a:schemeClr val="tx1"/>
                  </a:glow>
                  <a:outerShdw blurRad="38100" dist="38100" dir="2700000" algn="tl">
                    <a:srgbClr val="000000">
                      <a:alpha val="43137"/>
                    </a:srgbClr>
                  </a:outerShdw>
                </a:effectLst>
                <a:latin typeface="Marcellus SC" panose="020E0602050203020307" pitchFamily="34" charset="0"/>
              </a:rPr>
              <a:t>Established</a:t>
            </a:r>
            <a:endParaRPr lang="en-ZA" sz="2100" dirty="0">
              <a:solidFill>
                <a:schemeClr val="bg1"/>
              </a:solidFill>
              <a:effectLst>
                <a:glow rad="355600">
                  <a:schemeClr val="tx1"/>
                </a:glow>
                <a:outerShdw blurRad="38100" dist="38100" dir="2700000" algn="tl">
                  <a:srgbClr val="000000">
                    <a:alpha val="43137"/>
                  </a:srgbClr>
                </a:outerShdw>
              </a:effectLst>
              <a:latin typeface="Marcellus SC" panose="020E0602050203020307" pitchFamily="34" charset="0"/>
            </a:endParaRPr>
          </a:p>
        </p:txBody>
      </p:sp>
      <p:sp>
        <p:nvSpPr>
          <p:cNvPr id="30" name="Content Placeholder 2"/>
          <p:cNvSpPr txBox="1">
            <a:spLocks/>
          </p:cNvSpPr>
          <p:nvPr/>
        </p:nvSpPr>
        <p:spPr>
          <a:xfrm>
            <a:off x="180749" y="6517137"/>
            <a:ext cx="4309417" cy="33992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sz="2100" dirty="0" smtClean="0">
                <a:solidFill>
                  <a:schemeClr val="bg1"/>
                </a:solidFill>
                <a:effectLst>
                  <a:glow rad="355600">
                    <a:schemeClr val="tx1"/>
                  </a:glow>
                  <a:outerShdw blurRad="38100" dist="38100" dir="2700000" algn="tl">
                    <a:srgbClr val="000000">
                      <a:alpha val="43137"/>
                    </a:srgbClr>
                  </a:outerShdw>
                </a:effectLst>
                <a:latin typeface="Marcellus SC" panose="020E0602050203020307" pitchFamily="34" charset="0"/>
              </a:rPr>
              <a:t>Seeking – Exploring - Growing</a:t>
            </a:r>
            <a:endParaRPr lang="en-ZA" sz="2100" dirty="0">
              <a:solidFill>
                <a:schemeClr val="bg1"/>
              </a:solidFill>
              <a:effectLst>
                <a:glow rad="355600">
                  <a:schemeClr val="tx1"/>
                </a:glow>
                <a:outerShdw blurRad="38100" dist="38100" dir="2700000" algn="tl">
                  <a:srgbClr val="000000">
                    <a:alpha val="43137"/>
                  </a:srgbClr>
                </a:outerShdw>
              </a:effectLst>
              <a:latin typeface="Marcellus SC" panose="020E0602050203020307" pitchFamily="34" charset="0"/>
            </a:endParaRPr>
          </a:p>
        </p:txBody>
      </p:sp>
      <p:sp>
        <p:nvSpPr>
          <p:cNvPr id="31" name="Content Placeholder 2"/>
          <p:cNvSpPr txBox="1">
            <a:spLocks/>
          </p:cNvSpPr>
          <p:nvPr/>
        </p:nvSpPr>
        <p:spPr>
          <a:xfrm>
            <a:off x="4645857" y="5728974"/>
            <a:ext cx="2055151" cy="493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sz="2100" dirty="0" smtClean="0">
                <a:solidFill>
                  <a:schemeClr val="bg1"/>
                </a:solidFill>
                <a:effectLst>
                  <a:glow rad="355600">
                    <a:schemeClr val="tx1"/>
                  </a:glow>
                  <a:outerShdw blurRad="38100" dist="38100" dir="2700000" algn="tl">
                    <a:srgbClr val="000000">
                      <a:alpha val="43137"/>
                    </a:srgbClr>
                  </a:outerShdw>
                </a:effectLst>
                <a:latin typeface="Marcellus SC" panose="020E0602050203020307" pitchFamily="34" charset="0"/>
              </a:rPr>
              <a:t>Becoming</a:t>
            </a:r>
            <a:endParaRPr lang="en-ZA" sz="2100" dirty="0">
              <a:solidFill>
                <a:schemeClr val="bg1"/>
              </a:solidFill>
              <a:effectLst>
                <a:glow rad="355600">
                  <a:schemeClr val="tx1"/>
                </a:glow>
                <a:outerShdw blurRad="38100" dist="38100" dir="2700000" algn="tl">
                  <a:srgbClr val="000000">
                    <a:alpha val="43137"/>
                  </a:srgbClr>
                </a:outerShdw>
              </a:effectLst>
              <a:latin typeface="Marcellus SC" panose="020E0602050203020307" pitchFamily="34" charset="0"/>
            </a:endParaRPr>
          </a:p>
        </p:txBody>
      </p:sp>
      <p:sp>
        <p:nvSpPr>
          <p:cNvPr id="32" name="Content Placeholder 2"/>
          <p:cNvSpPr txBox="1">
            <a:spLocks/>
          </p:cNvSpPr>
          <p:nvPr/>
        </p:nvSpPr>
        <p:spPr>
          <a:xfrm>
            <a:off x="1060174" y="5728974"/>
            <a:ext cx="2662883" cy="4934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sz="2000" dirty="0" smtClean="0">
                <a:solidFill>
                  <a:schemeClr val="bg1"/>
                </a:solidFill>
                <a:effectLst>
                  <a:glow rad="355600">
                    <a:schemeClr val="tx1"/>
                  </a:glow>
                  <a:outerShdw blurRad="38100" dist="38100" dir="2700000" algn="tl">
                    <a:srgbClr val="000000">
                      <a:alpha val="43137"/>
                    </a:srgbClr>
                  </a:outerShdw>
                </a:effectLst>
                <a:latin typeface="Marcellus SC" panose="020E0602050203020307" pitchFamily="34" charset="0"/>
              </a:rPr>
              <a:t>Believing - Assurance</a:t>
            </a:r>
            <a:endParaRPr lang="en-ZA" sz="2000" dirty="0">
              <a:solidFill>
                <a:schemeClr val="bg1"/>
              </a:solidFill>
              <a:effectLst>
                <a:glow rad="355600">
                  <a:schemeClr val="tx1"/>
                </a:glow>
                <a:outerShdw blurRad="38100" dist="38100" dir="2700000" algn="tl">
                  <a:srgbClr val="000000">
                    <a:alpha val="43137"/>
                  </a:srgbClr>
                </a:outerShdw>
              </a:effectLst>
              <a:latin typeface="Marcellus SC" panose="020E0602050203020307" pitchFamily="34" charset="0"/>
            </a:endParaRPr>
          </a:p>
        </p:txBody>
      </p:sp>
      <p:sp>
        <p:nvSpPr>
          <p:cNvPr id="33" name="Content Placeholder 2"/>
          <p:cNvSpPr txBox="1">
            <a:spLocks/>
          </p:cNvSpPr>
          <p:nvPr/>
        </p:nvSpPr>
        <p:spPr>
          <a:xfrm>
            <a:off x="7197499" y="5506733"/>
            <a:ext cx="2055151" cy="71571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sz="2100" dirty="0" smtClean="0">
                <a:solidFill>
                  <a:schemeClr val="bg1"/>
                </a:solidFill>
                <a:effectLst>
                  <a:glow rad="355600">
                    <a:schemeClr val="tx1"/>
                  </a:glow>
                  <a:outerShdw blurRad="38100" dist="38100" dir="2700000" algn="tl">
                    <a:srgbClr val="000000">
                      <a:alpha val="43137"/>
                    </a:srgbClr>
                  </a:outerShdw>
                </a:effectLst>
                <a:latin typeface="Marcellus SC" panose="020E0602050203020307" pitchFamily="34" charset="0"/>
              </a:rPr>
              <a:t>Belonging</a:t>
            </a:r>
          </a:p>
          <a:p>
            <a:pPr marL="0" indent="0" algn="ctr">
              <a:buFont typeface="Arial" panose="020B0604020202020204" pitchFamily="34" charset="0"/>
              <a:buNone/>
            </a:pPr>
            <a:r>
              <a:rPr lang="en-ZA" sz="2100" dirty="0" smtClean="0">
                <a:solidFill>
                  <a:schemeClr val="bg1"/>
                </a:solidFill>
                <a:effectLst>
                  <a:glow rad="355600">
                    <a:schemeClr val="tx1"/>
                  </a:glow>
                  <a:outerShdw blurRad="38100" dist="38100" dir="2700000" algn="tl">
                    <a:srgbClr val="000000">
                      <a:alpha val="43137"/>
                    </a:srgbClr>
                  </a:outerShdw>
                </a:effectLst>
                <a:latin typeface="Marcellus SC" panose="020E0602050203020307" pitchFamily="34" charset="0"/>
              </a:rPr>
              <a:t> - Family</a:t>
            </a:r>
            <a:endParaRPr lang="en-ZA" sz="2100" dirty="0">
              <a:solidFill>
                <a:schemeClr val="bg1"/>
              </a:solidFill>
              <a:effectLst>
                <a:glow rad="355600">
                  <a:schemeClr val="tx1"/>
                </a:glow>
                <a:outerShdw blurRad="38100" dist="38100" dir="2700000" algn="tl">
                  <a:srgbClr val="000000">
                    <a:alpha val="43137"/>
                  </a:srgbClr>
                </a:outerShdw>
              </a:effectLst>
              <a:latin typeface="Marcellus SC" panose="020E0602050203020307" pitchFamily="34" charset="0"/>
            </a:endParaRPr>
          </a:p>
        </p:txBody>
      </p:sp>
      <p:sp>
        <p:nvSpPr>
          <p:cNvPr id="34" name="Content Placeholder 2"/>
          <p:cNvSpPr txBox="1">
            <a:spLocks/>
          </p:cNvSpPr>
          <p:nvPr/>
        </p:nvSpPr>
        <p:spPr>
          <a:xfrm>
            <a:off x="9761777" y="5728974"/>
            <a:ext cx="2055151" cy="493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sz="2100" dirty="0" smtClean="0">
                <a:solidFill>
                  <a:schemeClr val="bg1"/>
                </a:solidFill>
                <a:effectLst>
                  <a:glow rad="355600">
                    <a:schemeClr val="tx1"/>
                  </a:glow>
                  <a:outerShdw blurRad="38100" dist="38100" dir="2700000" algn="tl">
                    <a:srgbClr val="000000">
                      <a:alpha val="43137"/>
                    </a:srgbClr>
                  </a:outerShdw>
                </a:effectLst>
                <a:latin typeface="Marcellus SC" panose="020E0602050203020307" pitchFamily="34" charset="0"/>
              </a:rPr>
              <a:t>Being</a:t>
            </a:r>
            <a:endParaRPr lang="en-ZA" sz="2100" dirty="0">
              <a:solidFill>
                <a:schemeClr val="bg1"/>
              </a:solidFill>
              <a:effectLst>
                <a:glow rad="355600">
                  <a:schemeClr val="tx1"/>
                </a:glow>
                <a:outerShdw blurRad="38100" dist="38100" dir="2700000" algn="tl">
                  <a:srgbClr val="000000">
                    <a:alpha val="43137"/>
                  </a:srgbClr>
                </a:outerShdw>
              </a:effectLst>
              <a:latin typeface="Marcellus SC" panose="020E0602050203020307" pitchFamily="34" charset="0"/>
            </a:endParaRPr>
          </a:p>
        </p:txBody>
      </p:sp>
    </p:spTree>
    <p:extLst>
      <p:ext uri="{BB962C8B-B14F-4D97-AF65-F5344CB8AC3E}">
        <p14:creationId xmlns:p14="http://schemas.microsoft.com/office/powerpoint/2010/main" val="131741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animEffect transition="in" filter="fade">
                                      <p:cBhvr>
                                        <p:cTn id="64" dur="500"/>
                                        <p:tgtEl>
                                          <p:spTgt spid="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Effect transition="in" filter="fade">
                                      <p:cBhvr>
                                        <p:cTn id="93" dur="500"/>
                                        <p:tgtEl>
                                          <p:spTgt spid="22"/>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fltVal val="0"/>
                                          </p:val>
                                        </p:tav>
                                        <p:tav tm="100000">
                                          <p:val>
                                            <p:strVal val="#ppt_h"/>
                                          </p:val>
                                        </p:tav>
                                      </p:tavLst>
                                    </p:anim>
                                    <p:animEffect transition="in" filter="fade">
                                      <p:cBhvr>
                                        <p:cTn id="100" dur="500"/>
                                        <p:tgtEl>
                                          <p:spTgt spid="18"/>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500" fill="hold"/>
                                        <p:tgtEl>
                                          <p:spTgt spid="23"/>
                                        </p:tgtEl>
                                        <p:attrNameLst>
                                          <p:attrName>ppt_w</p:attrName>
                                        </p:attrNameLst>
                                      </p:cBhvr>
                                      <p:tavLst>
                                        <p:tav tm="0">
                                          <p:val>
                                            <p:fltVal val="0"/>
                                          </p:val>
                                        </p:tav>
                                        <p:tav tm="100000">
                                          <p:val>
                                            <p:strVal val="#ppt_w"/>
                                          </p:val>
                                        </p:tav>
                                      </p:tavLst>
                                    </p:anim>
                                    <p:anim calcmode="lin" valueType="num">
                                      <p:cBhvr>
                                        <p:cTn id="104" dur="500" fill="hold"/>
                                        <p:tgtEl>
                                          <p:spTgt spid="23"/>
                                        </p:tgtEl>
                                        <p:attrNameLst>
                                          <p:attrName>ppt_h</p:attrName>
                                        </p:attrNameLst>
                                      </p:cBhvr>
                                      <p:tavLst>
                                        <p:tav tm="0">
                                          <p:val>
                                            <p:fltVal val="0"/>
                                          </p:val>
                                        </p:tav>
                                        <p:tav tm="100000">
                                          <p:val>
                                            <p:strVal val="#ppt_h"/>
                                          </p:val>
                                        </p:tav>
                                      </p:tavLst>
                                    </p:anim>
                                    <p:animEffect transition="in" filter="fade">
                                      <p:cBhvr>
                                        <p:cTn id="105" dur="500"/>
                                        <p:tgtEl>
                                          <p:spTgt spid="23"/>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9"/>
                                        </p:tgtEl>
                                        <p:attrNameLst>
                                          <p:attrName>style.visibility</p:attrName>
                                        </p:attrNameLst>
                                      </p:cBhvr>
                                      <p:to>
                                        <p:strVal val="visible"/>
                                      </p:to>
                                    </p:set>
                                    <p:anim calcmode="lin" valueType="num">
                                      <p:cBhvr>
                                        <p:cTn id="110" dur="500" fill="hold"/>
                                        <p:tgtEl>
                                          <p:spTgt spid="19"/>
                                        </p:tgtEl>
                                        <p:attrNameLst>
                                          <p:attrName>ppt_w</p:attrName>
                                        </p:attrNameLst>
                                      </p:cBhvr>
                                      <p:tavLst>
                                        <p:tav tm="0">
                                          <p:val>
                                            <p:fltVal val="0"/>
                                          </p:val>
                                        </p:tav>
                                        <p:tav tm="100000">
                                          <p:val>
                                            <p:strVal val="#ppt_w"/>
                                          </p:val>
                                        </p:tav>
                                      </p:tavLst>
                                    </p:anim>
                                    <p:anim calcmode="lin" valueType="num">
                                      <p:cBhvr>
                                        <p:cTn id="111" dur="500" fill="hold"/>
                                        <p:tgtEl>
                                          <p:spTgt spid="19"/>
                                        </p:tgtEl>
                                        <p:attrNameLst>
                                          <p:attrName>ppt_h</p:attrName>
                                        </p:attrNameLst>
                                      </p:cBhvr>
                                      <p:tavLst>
                                        <p:tav tm="0">
                                          <p:val>
                                            <p:fltVal val="0"/>
                                          </p:val>
                                        </p:tav>
                                        <p:tav tm="100000">
                                          <p:val>
                                            <p:strVal val="#ppt_h"/>
                                          </p:val>
                                        </p:tav>
                                      </p:tavLst>
                                    </p:anim>
                                    <p:animEffect transition="in" filter="fade">
                                      <p:cBhvr>
                                        <p:cTn id="112" dur="500"/>
                                        <p:tgtEl>
                                          <p:spTgt spid="19"/>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0"/>
                                        </p:tgtEl>
                                        <p:attrNameLst>
                                          <p:attrName>style.visibility</p:attrName>
                                        </p:attrNameLst>
                                      </p:cBhvr>
                                      <p:to>
                                        <p:strVal val="visible"/>
                                      </p:to>
                                    </p:set>
                                    <p:anim calcmode="lin" valueType="num">
                                      <p:cBhvr>
                                        <p:cTn id="122" dur="500" fill="hold"/>
                                        <p:tgtEl>
                                          <p:spTgt spid="20"/>
                                        </p:tgtEl>
                                        <p:attrNameLst>
                                          <p:attrName>ppt_w</p:attrName>
                                        </p:attrNameLst>
                                      </p:cBhvr>
                                      <p:tavLst>
                                        <p:tav tm="0">
                                          <p:val>
                                            <p:fltVal val="0"/>
                                          </p:val>
                                        </p:tav>
                                        <p:tav tm="100000">
                                          <p:val>
                                            <p:strVal val="#ppt_w"/>
                                          </p:val>
                                        </p:tav>
                                      </p:tavLst>
                                    </p:anim>
                                    <p:anim calcmode="lin" valueType="num">
                                      <p:cBhvr>
                                        <p:cTn id="123" dur="500" fill="hold"/>
                                        <p:tgtEl>
                                          <p:spTgt spid="20"/>
                                        </p:tgtEl>
                                        <p:attrNameLst>
                                          <p:attrName>ppt_h</p:attrName>
                                        </p:attrNameLst>
                                      </p:cBhvr>
                                      <p:tavLst>
                                        <p:tav tm="0">
                                          <p:val>
                                            <p:fltVal val="0"/>
                                          </p:val>
                                        </p:tav>
                                        <p:tav tm="100000">
                                          <p:val>
                                            <p:strVal val="#ppt_h"/>
                                          </p:val>
                                        </p:tav>
                                      </p:tavLst>
                                    </p:anim>
                                    <p:animEffect transition="in" filter="fade">
                                      <p:cBhvr>
                                        <p:cTn id="124" dur="500"/>
                                        <p:tgtEl>
                                          <p:spTgt spid="20"/>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32"/>
                                        </p:tgtEl>
                                        <p:attrNameLst>
                                          <p:attrName>style.visibility</p:attrName>
                                        </p:attrNameLst>
                                      </p:cBhvr>
                                      <p:to>
                                        <p:strVal val="visible"/>
                                      </p:to>
                                    </p:set>
                                    <p:anim calcmode="lin" valueType="num">
                                      <p:cBhvr>
                                        <p:cTn id="134" dur="500" fill="hold"/>
                                        <p:tgtEl>
                                          <p:spTgt spid="32"/>
                                        </p:tgtEl>
                                        <p:attrNameLst>
                                          <p:attrName>ppt_w</p:attrName>
                                        </p:attrNameLst>
                                      </p:cBhvr>
                                      <p:tavLst>
                                        <p:tav tm="0">
                                          <p:val>
                                            <p:fltVal val="0"/>
                                          </p:val>
                                        </p:tav>
                                        <p:tav tm="100000">
                                          <p:val>
                                            <p:strVal val="#ppt_w"/>
                                          </p:val>
                                        </p:tav>
                                      </p:tavLst>
                                    </p:anim>
                                    <p:anim calcmode="lin" valueType="num">
                                      <p:cBhvr>
                                        <p:cTn id="135" dur="500" fill="hold"/>
                                        <p:tgtEl>
                                          <p:spTgt spid="32"/>
                                        </p:tgtEl>
                                        <p:attrNameLst>
                                          <p:attrName>ppt_h</p:attrName>
                                        </p:attrNameLst>
                                      </p:cBhvr>
                                      <p:tavLst>
                                        <p:tav tm="0">
                                          <p:val>
                                            <p:fltVal val="0"/>
                                          </p:val>
                                        </p:tav>
                                        <p:tav tm="100000">
                                          <p:val>
                                            <p:strVal val="#ppt_h"/>
                                          </p:val>
                                        </p:tav>
                                      </p:tavLst>
                                    </p:anim>
                                    <p:animEffect transition="in" filter="fade">
                                      <p:cBhvr>
                                        <p:cTn id="136" dur="500"/>
                                        <p:tgtEl>
                                          <p:spTgt spid="32"/>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30"/>
                                        </p:tgtEl>
                                        <p:attrNameLst>
                                          <p:attrName>style.visibility</p:attrName>
                                        </p:attrNameLst>
                                      </p:cBhvr>
                                      <p:to>
                                        <p:strVal val="visible"/>
                                      </p:to>
                                    </p:set>
                                    <p:anim calcmode="lin" valueType="num">
                                      <p:cBhvr>
                                        <p:cTn id="139" dur="500" fill="hold"/>
                                        <p:tgtEl>
                                          <p:spTgt spid="30"/>
                                        </p:tgtEl>
                                        <p:attrNameLst>
                                          <p:attrName>ppt_w</p:attrName>
                                        </p:attrNameLst>
                                      </p:cBhvr>
                                      <p:tavLst>
                                        <p:tav tm="0">
                                          <p:val>
                                            <p:fltVal val="0"/>
                                          </p:val>
                                        </p:tav>
                                        <p:tav tm="100000">
                                          <p:val>
                                            <p:strVal val="#ppt_w"/>
                                          </p:val>
                                        </p:tav>
                                      </p:tavLst>
                                    </p:anim>
                                    <p:anim calcmode="lin" valueType="num">
                                      <p:cBhvr>
                                        <p:cTn id="140" dur="500" fill="hold"/>
                                        <p:tgtEl>
                                          <p:spTgt spid="30"/>
                                        </p:tgtEl>
                                        <p:attrNameLst>
                                          <p:attrName>ppt_h</p:attrName>
                                        </p:attrNameLst>
                                      </p:cBhvr>
                                      <p:tavLst>
                                        <p:tav tm="0">
                                          <p:val>
                                            <p:fltVal val="0"/>
                                          </p:val>
                                        </p:tav>
                                        <p:tav tm="100000">
                                          <p:val>
                                            <p:strVal val="#ppt_h"/>
                                          </p:val>
                                        </p:tav>
                                      </p:tavLst>
                                    </p:anim>
                                    <p:animEffect transition="in" filter="fade">
                                      <p:cBhvr>
                                        <p:cTn id="141" dur="500"/>
                                        <p:tgtEl>
                                          <p:spTgt spid="30"/>
                                        </p:tgtEl>
                                      </p:cBhvr>
                                    </p:animEffect>
                                  </p:childTnLst>
                                </p:cTn>
                              </p:par>
                            </p:childTnLst>
                          </p:cTn>
                        </p:par>
                      </p:childTnLst>
                    </p:cTn>
                  </p:par>
                  <p:par>
                    <p:cTn id="142" fill="hold">
                      <p:stCondLst>
                        <p:cond delay="indefinite"/>
                      </p:stCondLst>
                      <p:childTnLst>
                        <p:par>
                          <p:cTn id="143" fill="hold">
                            <p:stCondLst>
                              <p:cond delay="0"/>
                            </p:stCondLst>
                            <p:childTnLst>
                              <p:par>
                                <p:cTn id="144" presetID="53" presetClass="entr" presetSubtype="16" fill="hold" grpId="0" nodeType="click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29"/>
                                        </p:tgtEl>
                                        <p:attrNameLst>
                                          <p:attrName>style.visibility</p:attrName>
                                        </p:attrNameLst>
                                      </p:cBhvr>
                                      <p:to>
                                        <p:strVal val="visible"/>
                                      </p:to>
                                    </p:set>
                                    <p:anim calcmode="lin" valueType="num">
                                      <p:cBhvr>
                                        <p:cTn id="151" dur="500" fill="hold"/>
                                        <p:tgtEl>
                                          <p:spTgt spid="29"/>
                                        </p:tgtEl>
                                        <p:attrNameLst>
                                          <p:attrName>ppt_w</p:attrName>
                                        </p:attrNameLst>
                                      </p:cBhvr>
                                      <p:tavLst>
                                        <p:tav tm="0">
                                          <p:val>
                                            <p:fltVal val="0"/>
                                          </p:val>
                                        </p:tav>
                                        <p:tav tm="100000">
                                          <p:val>
                                            <p:strVal val="#ppt_w"/>
                                          </p:val>
                                        </p:tav>
                                      </p:tavLst>
                                    </p:anim>
                                    <p:anim calcmode="lin" valueType="num">
                                      <p:cBhvr>
                                        <p:cTn id="152" dur="500" fill="hold"/>
                                        <p:tgtEl>
                                          <p:spTgt spid="29"/>
                                        </p:tgtEl>
                                        <p:attrNameLst>
                                          <p:attrName>ppt_h</p:attrName>
                                        </p:attrNameLst>
                                      </p:cBhvr>
                                      <p:tavLst>
                                        <p:tav tm="0">
                                          <p:val>
                                            <p:fltVal val="0"/>
                                          </p:val>
                                        </p:tav>
                                        <p:tav tm="100000">
                                          <p:val>
                                            <p:strVal val="#ppt_h"/>
                                          </p:val>
                                        </p:tav>
                                      </p:tavLst>
                                    </p:anim>
                                    <p:animEffect transition="in" filter="fade">
                                      <p:cBhvr>
                                        <p:cTn id="153" dur="500"/>
                                        <p:tgtEl>
                                          <p:spTgt spid="29"/>
                                        </p:tgtEl>
                                      </p:cBhvr>
                                    </p:animEffect>
                                  </p:childTnLst>
                                </p:cTn>
                              </p:par>
                            </p:childTnLst>
                          </p:cTn>
                        </p:par>
                      </p:childTnLst>
                    </p:cTn>
                  </p:par>
                  <p:par>
                    <p:cTn id="154" fill="hold">
                      <p:stCondLst>
                        <p:cond delay="indefinite"/>
                      </p:stCondLst>
                      <p:childTnLst>
                        <p:par>
                          <p:cTn id="155" fill="hold">
                            <p:stCondLst>
                              <p:cond delay="0"/>
                            </p:stCondLst>
                            <p:childTnLst>
                              <p:par>
                                <p:cTn id="156" presetID="53" presetClass="entr" presetSubtype="16" fill="hold" grpId="0" nodeType="clickEffect">
                                  <p:stCondLst>
                                    <p:cond delay="0"/>
                                  </p:stCondLst>
                                  <p:childTnLst>
                                    <p:set>
                                      <p:cBhvr>
                                        <p:cTn id="157" dur="1" fill="hold">
                                          <p:stCondLst>
                                            <p:cond delay="0"/>
                                          </p:stCondLst>
                                        </p:cTn>
                                        <p:tgtEl>
                                          <p:spTgt spid="33"/>
                                        </p:tgtEl>
                                        <p:attrNameLst>
                                          <p:attrName>style.visibility</p:attrName>
                                        </p:attrNameLst>
                                      </p:cBhvr>
                                      <p:to>
                                        <p:strVal val="visible"/>
                                      </p:to>
                                    </p:set>
                                    <p:anim calcmode="lin" valueType="num">
                                      <p:cBhvr>
                                        <p:cTn id="158" dur="500" fill="hold"/>
                                        <p:tgtEl>
                                          <p:spTgt spid="33"/>
                                        </p:tgtEl>
                                        <p:attrNameLst>
                                          <p:attrName>ppt_w</p:attrName>
                                        </p:attrNameLst>
                                      </p:cBhvr>
                                      <p:tavLst>
                                        <p:tav tm="0">
                                          <p:val>
                                            <p:fltVal val="0"/>
                                          </p:val>
                                        </p:tav>
                                        <p:tav tm="100000">
                                          <p:val>
                                            <p:strVal val="#ppt_w"/>
                                          </p:val>
                                        </p:tav>
                                      </p:tavLst>
                                    </p:anim>
                                    <p:anim calcmode="lin" valueType="num">
                                      <p:cBhvr>
                                        <p:cTn id="159" dur="500" fill="hold"/>
                                        <p:tgtEl>
                                          <p:spTgt spid="33"/>
                                        </p:tgtEl>
                                        <p:attrNameLst>
                                          <p:attrName>ppt_h</p:attrName>
                                        </p:attrNameLst>
                                      </p:cBhvr>
                                      <p:tavLst>
                                        <p:tav tm="0">
                                          <p:val>
                                            <p:fltVal val="0"/>
                                          </p:val>
                                        </p:tav>
                                        <p:tav tm="100000">
                                          <p:val>
                                            <p:strVal val="#ppt_h"/>
                                          </p:val>
                                        </p:tav>
                                      </p:tavLst>
                                    </p:anim>
                                    <p:animEffect transition="in" filter="fade">
                                      <p:cBhvr>
                                        <p:cTn id="160" dur="500"/>
                                        <p:tgtEl>
                                          <p:spTgt spid="33"/>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7"/>
                                        </p:tgtEl>
                                        <p:attrNameLst>
                                          <p:attrName>style.visibility</p:attrName>
                                        </p:attrNameLst>
                                      </p:cBhvr>
                                      <p:to>
                                        <p:strVal val="visible"/>
                                      </p:to>
                                    </p:set>
                                    <p:anim calcmode="lin" valueType="num">
                                      <p:cBhvr>
                                        <p:cTn id="163" dur="500" fill="hold"/>
                                        <p:tgtEl>
                                          <p:spTgt spid="27"/>
                                        </p:tgtEl>
                                        <p:attrNameLst>
                                          <p:attrName>ppt_w</p:attrName>
                                        </p:attrNameLst>
                                      </p:cBhvr>
                                      <p:tavLst>
                                        <p:tav tm="0">
                                          <p:val>
                                            <p:fltVal val="0"/>
                                          </p:val>
                                        </p:tav>
                                        <p:tav tm="100000">
                                          <p:val>
                                            <p:strVal val="#ppt_w"/>
                                          </p:val>
                                        </p:tav>
                                      </p:tavLst>
                                    </p:anim>
                                    <p:anim calcmode="lin" valueType="num">
                                      <p:cBhvr>
                                        <p:cTn id="164" dur="500" fill="hold"/>
                                        <p:tgtEl>
                                          <p:spTgt spid="27"/>
                                        </p:tgtEl>
                                        <p:attrNameLst>
                                          <p:attrName>ppt_h</p:attrName>
                                        </p:attrNameLst>
                                      </p:cBhvr>
                                      <p:tavLst>
                                        <p:tav tm="0">
                                          <p:val>
                                            <p:fltVal val="0"/>
                                          </p:val>
                                        </p:tav>
                                        <p:tav tm="100000">
                                          <p:val>
                                            <p:strVal val="#ppt_h"/>
                                          </p:val>
                                        </p:tav>
                                      </p:tavLst>
                                    </p:anim>
                                    <p:animEffect transition="in" filter="fade">
                                      <p:cBhvr>
                                        <p:cTn id="165" dur="500"/>
                                        <p:tgtEl>
                                          <p:spTgt spid="27"/>
                                        </p:tgtEl>
                                      </p:cBhvr>
                                    </p:animEffect>
                                  </p:childTnLst>
                                </p:cTn>
                              </p:par>
                            </p:childTnLst>
                          </p:cTn>
                        </p:par>
                      </p:childTnLst>
                    </p:cTn>
                  </p:par>
                  <p:par>
                    <p:cTn id="166" fill="hold">
                      <p:stCondLst>
                        <p:cond delay="indefinite"/>
                      </p:stCondLst>
                      <p:childTnLst>
                        <p:par>
                          <p:cTn id="167" fill="hold">
                            <p:stCondLst>
                              <p:cond delay="0"/>
                            </p:stCondLst>
                            <p:childTnLst>
                              <p:par>
                                <p:cTn id="168" presetID="53" presetClass="entr" presetSubtype="16" fill="hold" grpId="0" nodeType="clickEffect">
                                  <p:stCondLst>
                                    <p:cond delay="0"/>
                                  </p:stCondLst>
                                  <p:childTnLst>
                                    <p:set>
                                      <p:cBhvr>
                                        <p:cTn id="169" dur="1" fill="hold">
                                          <p:stCondLst>
                                            <p:cond delay="0"/>
                                          </p:stCondLst>
                                        </p:cTn>
                                        <p:tgtEl>
                                          <p:spTgt spid="34"/>
                                        </p:tgtEl>
                                        <p:attrNameLst>
                                          <p:attrName>style.visibility</p:attrName>
                                        </p:attrNameLst>
                                      </p:cBhvr>
                                      <p:to>
                                        <p:strVal val="visible"/>
                                      </p:to>
                                    </p:set>
                                    <p:anim calcmode="lin" valueType="num">
                                      <p:cBhvr>
                                        <p:cTn id="170" dur="500" fill="hold"/>
                                        <p:tgtEl>
                                          <p:spTgt spid="34"/>
                                        </p:tgtEl>
                                        <p:attrNameLst>
                                          <p:attrName>ppt_w</p:attrName>
                                        </p:attrNameLst>
                                      </p:cBhvr>
                                      <p:tavLst>
                                        <p:tav tm="0">
                                          <p:val>
                                            <p:fltVal val="0"/>
                                          </p:val>
                                        </p:tav>
                                        <p:tav tm="100000">
                                          <p:val>
                                            <p:strVal val="#ppt_w"/>
                                          </p:val>
                                        </p:tav>
                                      </p:tavLst>
                                    </p:anim>
                                    <p:anim calcmode="lin" valueType="num">
                                      <p:cBhvr>
                                        <p:cTn id="171" dur="500" fill="hold"/>
                                        <p:tgtEl>
                                          <p:spTgt spid="34"/>
                                        </p:tgtEl>
                                        <p:attrNameLst>
                                          <p:attrName>ppt_h</p:attrName>
                                        </p:attrNameLst>
                                      </p:cBhvr>
                                      <p:tavLst>
                                        <p:tav tm="0">
                                          <p:val>
                                            <p:fltVal val="0"/>
                                          </p:val>
                                        </p:tav>
                                        <p:tav tm="100000">
                                          <p:val>
                                            <p:strVal val="#ppt_h"/>
                                          </p:val>
                                        </p:tav>
                                      </p:tavLst>
                                    </p:anim>
                                    <p:animEffect transition="in" filter="fade">
                                      <p:cBhvr>
                                        <p:cTn id="172" dur="500"/>
                                        <p:tgtEl>
                                          <p:spTgt spid="34"/>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28"/>
                                        </p:tgtEl>
                                        <p:attrNameLst>
                                          <p:attrName>style.visibility</p:attrName>
                                        </p:attrNameLst>
                                      </p:cBhvr>
                                      <p:to>
                                        <p:strVal val="visible"/>
                                      </p:to>
                                    </p:set>
                                    <p:anim calcmode="lin" valueType="num">
                                      <p:cBhvr>
                                        <p:cTn id="175" dur="500" fill="hold"/>
                                        <p:tgtEl>
                                          <p:spTgt spid="28"/>
                                        </p:tgtEl>
                                        <p:attrNameLst>
                                          <p:attrName>ppt_w</p:attrName>
                                        </p:attrNameLst>
                                      </p:cBhvr>
                                      <p:tavLst>
                                        <p:tav tm="0">
                                          <p:val>
                                            <p:fltVal val="0"/>
                                          </p:val>
                                        </p:tav>
                                        <p:tav tm="100000">
                                          <p:val>
                                            <p:strVal val="#ppt_w"/>
                                          </p:val>
                                        </p:tav>
                                      </p:tavLst>
                                    </p:anim>
                                    <p:anim calcmode="lin" valueType="num">
                                      <p:cBhvr>
                                        <p:cTn id="176" dur="500" fill="hold"/>
                                        <p:tgtEl>
                                          <p:spTgt spid="28"/>
                                        </p:tgtEl>
                                        <p:attrNameLst>
                                          <p:attrName>ppt_h</p:attrName>
                                        </p:attrNameLst>
                                      </p:cBhvr>
                                      <p:tavLst>
                                        <p:tav tm="0">
                                          <p:val>
                                            <p:fltVal val="0"/>
                                          </p:val>
                                        </p:tav>
                                        <p:tav tm="100000">
                                          <p:val>
                                            <p:strVal val="#ppt_h"/>
                                          </p:val>
                                        </p:tav>
                                      </p:tavLst>
                                    </p:anim>
                                    <p:animEffect transition="in" filter="fade">
                                      <p:cBhvr>
                                        <p:cTn id="17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P spid="12" grpId="0"/>
      <p:bldP spid="15" grpId="0"/>
      <p:bldP spid="16" grpId="0"/>
      <p:bldP spid="17" grpId="0"/>
      <p:bldP spid="18" grpId="0"/>
      <p:bldP spid="19" grpId="0"/>
      <p:bldP spid="20" grpId="0"/>
      <p:bldP spid="14" grpId="0"/>
      <p:bldP spid="22" grpId="0"/>
      <p:bldP spid="23" grpId="0"/>
      <p:bldP spid="24" grpId="0"/>
      <p:bldP spid="25" grpId="0"/>
      <p:bldP spid="27" grpId="0"/>
      <p:bldP spid="28" grpId="0"/>
      <p:bldP spid="29" grpId="0"/>
      <p:bldP spid="30" grpId="0"/>
      <p:bldP spid="31" grpId="0"/>
      <p:bldP spid="32"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7964" y="755925"/>
            <a:ext cx="4098235" cy="1293028"/>
          </a:xfrm>
        </p:spPr>
        <p:txBody>
          <a:bodyPr/>
          <a:lstStyle/>
          <a:p>
            <a:r>
              <a:rPr lang="en-ZA" b="1" dirty="0" smtClean="0"/>
              <a:t>-:- </a:t>
            </a:r>
            <a:r>
              <a:rPr lang="en-ZA" b="1" dirty="0">
                <a:solidFill>
                  <a:schemeClr val="bg1"/>
                </a:solidFill>
                <a:effectLst>
                  <a:glow rad="266700">
                    <a:srgbClr val="00B0F0"/>
                  </a:glow>
                </a:effectLst>
                <a:latin typeface="Limelight" panose="02000000000000000000" pitchFamily="2" charset="0"/>
              </a:rPr>
              <a:t>The </a:t>
            </a:r>
            <a:r>
              <a:rPr lang="en-ZA" b="1" dirty="0" smtClean="0">
                <a:solidFill>
                  <a:schemeClr val="bg1"/>
                </a:solidFill>
                <a:effectLst>
                  <a:glow rad="266700">
                    <a:srgbClr val="00B0F0"/>
                  </a:glow>
                </a:effectLst>
                <a:latin typeface="Limelight" panose="02000000000000000000" pitchFamily="2" charset="0"/>
              </a:rPr>
              <a:t>Seeker</a:t>
            </a:r>
            <a:endParaRPr lang="en-ZA" dirty="0">
              <a:solidFill>
                <a:schemeClr val="bg1"/>
              </a:solidFill>
              <a:latin typeface="Limelight" panose="02000000000000000000" pitchFamily="2" charset="0"/>
            </a:endParaRPr>
          </a:p>
        </p:txBody>
      </p:sp>
      <p:sp>
        <p:nvSpPr>
          <p:cNvPr id="3" name="Content Placeholder 2"/>
          <p:cNvSpPr>
            <a:spLocks noGrp="1"/>
          </p:cNvSpPr>
          <p:nvPr>
            <p:ph idx="1"/>
          </p:nvPr>
        </p:nvSpPr>
        <p:spPr>
          <a:xfrm>
            <a:off x="685800" y="2194560"/>
            <a:ext cx="10820400" cy="4166483"/>
          </a:xfrm>
        </p:spPr>
        <p:txBody>
          <a:bodyPr>
            <a:noAutofit/>
          </a:bodyPr>
          <a:lstStyle/>
          <a:p>
            <a:pPr algn="just"/>
            <a:r>
              <a:rPr lang="en-ZA" sz="2400" dirty="0" smtClean="0"/>
              <a:t>In </a:t>
            </a:r>
            <a:r>
              <a:rPr lang="en-ZA" sz="2400" b="1" dirty="0">
                <a:solidFill>
                  <a:srgbClr val="00B0F0"/>
                </a:solidFill>
                <a:effectLst>
                  <a:outerShdw blurRad="38100" dist="38100" dir="2700000" algn="tl">
                    <a:srgbClr val="000000">
                      <a:alpha val="43137"/>
                    </a:srgbClr>
                  </a:outerShdw>
                </a:effectLst>
                <a:latin typeface="Limelight" panose="02000000000000000000" pitchFamily="2" charset="0"/>
              </a:rPr>
              <a:t>stage 1 </a:t>
            </a:r>
            <a:r>
              <a:rPr lang="en-ZA" sz="2400" dirty="0"/>
              <a:t>a person is </a:t>
            </a:r>
            <a:r>
              <a:rPr lang="en-ZA" sz="2400" dirty="0">
                <a:solidFill>
                  <a:srgbClr val="00B0F0"/>
                </a:solidFill>
                <a:latin typeface="Limelight" panose="02000000000000000000" pitchFamily="2" charset="0"/>
              </a:rPr>
              <a:t>spiritually dead</a:t>
            </a:r>
            <a:r>
              <a:rPr lang="en-ZA" sz="2400" dirty="0"/>
              <a:t>, meaning that he or she has not been born again. This stage is characterized by the word </a:t>
            </a:r>
            <a:r>
              <a:rPr lang="en-ZA" sz="2400" i="1" dirty="0"/>
              <a:t>unbelief</a:t>
            </a:r>
            <a:r>
              <a:rPr lang="en-ZA" sz="2400" dirty="0"/>
              <a:t>. God’s Word says that each person starts out in life “dead in [their] trespasses and sins” (</a:t>
            </a:r>
            <a:r>
              <a:rPr lang="en-ZA" sz="2400" dirty="0" smtClean="0">
                <a:solidFill>
                  <a:srgbClr val="FF0000"/>
                </a:solidFill>
                <a:latin typeface="Limelight" panose="02000000000000000000" pitchFamily="2" charset="0"/>
              </a:rPr>
              <a:t>Eph </a:t>
            </a:r>
            <a:r>
              <a:rPr lang="en-ZA" sz="2400" dirty="0">
                <a:solidFill>
                  <a:srgbClr val="FF0000"/>
                </a:solidFill>
                <a:latin typeface="Limelight" panose="02000000000000000000" pitchFamily="2" charset="0"/>
              </a:rPr>
              <a:t>2:</a:t>
            </a:r>
            <a:r>
              <a:rPr lang="en-ZA" sz="2400" baseline="30000" dirty="0">
                <a:solidFill>
                  <a:srgbClr val="FF0000"/>
                </a:solidFill>
                <a:latin typeface="Limelight" panose="02000000000000000000" pitchFamily="2" charset="0"/>
              </a:rPr>
              <a:t>1</a:t>
            </a:r>
            <a:r>
              <a:rPr lang="en-ZA" sz="2400" dirty="0"/>
              <a:t>). This means we are separated from God and will experience an eternal death away from God unless we believe in Jesus Christ for salvation.  A spiritually dead person needs a healthy relationship with a maturing believer – a picture of the real Jesus lived out in front of them – an explanation of the gospel message, and an invitation to receive Christ. Even though this person is not a believer, they still are seeking answers to life’s greatest questions: Why am I here? What happens after death? If there is a God, why does he let bad things happen to good people?</a:t>
            </a:r>
          </a:p>
          <a:p>
            <a:pPr algn="just"/>
            <a:endParaRPr lang="en-ZA" sz="2400" dirty="0"/>
          </a:p>
        </p:txBody>
      </p:sp>
      <p:sp>
        <p:nvSpPr>
          <p:cNvPr id="6" name="Content Placeholder 2"/>
          <p:cNvSpPr txBox="1">
            <a:spLocks/>
          </p:cNvSpPr>
          <p:nvPr/>
        </p:nvSpPr>
        <p:spPr>
          <a:xfrm>
            <a:off x="1030358" y="1114867"/>
            <a:ext cx="3528391" cy="681161"/>
          </a:xfrm>
          <a:prstGeom prst="rect">
            <a:avLst/>
          </a:prstGeom>
          <a:effectLst>
            <a:glow rad="127000">
              <a:schemeClr val="tx1"/>
            </a:glo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sz="2800" b="1" dirty="0" smtClean="0">
                <a:solidFill>
                  <a:schemeClr val="bg1"/>
                </a:solidFill>
                <a:effectLst>
                  <a:glow rad="266700">
                    <a:srgbClr val="00B0F0"/>
                  </a:glow>
                  <a:outerShdw blurRad="38100" dist="38100" dir="2700000" algn="tl">
                    <a:srgbClr val="000000">
                      <a:alpha val="43137"/>
                    </a:srgbClr>
                  </a:outerShdw>
                </a:effectLst>
                <a:latin typeface="Marcellus SC" panose="020E0602050203020307" pitchFamily="34" charset="0"/>
              </a:rPr>
              <a:t>Spiritually Inactive</a:t>
            </a:r>
            <a:endParaRPr lang="en-ZA" sz="2800" b="1" dirty="0">
              <a:solidFill>
                <a:schemeClr val="bg1"/>
              </a:solidFill>
              <a:effectLst>
                <a:glow rad="266700">
                  <a:srgbClr val="00B0F0"/>
                </a:glow>
                <a:outerShdw blurRad="38100" dist="38100" dir="2700000" algn="tl">
                  <a:srgbClr val="000000">
                    <a:alpha val="43137"/>
                  </a:srgbClr>
                </a:outerShdw>
              </a:effectLst>
              <a:latin typeface="Marcellus SC" panose="020E0602050203020307" pitchFamily="34" charset="0"/>
            </a:endParaRPr>
          </a:p>
        </p:txBody>
      </p:sp>
      <p:pic>
        <p:nvPicPr>
          <p:cNvPr id="7" name="Picture 6"/>
          <p:cNvPicPr>
            <a:picLocks noChangeAspect="1"/>
          </p:cNvPicPr>
          <p:nvPr/>
        </p:nvPicPr>
        <p:blipFill>
          <a:blip r:embed="rId2"/>
          <a:stretch>
            <a:fillRect/>
          </a:stretch>
        </p:blipFill>
        <p:spPr>
          <a:xfrm>
            <a:off x="334412" y="1660464"/>
            <a:ext cx="702776" cy="1227216"/>
          </a:xfrm>
          <a:prstGeom prst="rect">
            <a:avLst/>
          </a:prstGeom>
          <a:effectLst>
            <a:glow rad="609600">
              <a:srgbClr val="00B0F0">
                <a:alpha val="40000"/>
              </a:srgbClr>
            </a:glow>
          </a:effectLst>
        </p:spPr>
      </p:pic>
      <p:pic>
        <p:nvPicPr>
          <p:cNvPr id="5" name="Picture 4"/>
          <p:cNvPicPr>
            <a:picLocks noChangeAspect="1"/>
          </p:cNvPicPr>
          <p:nvPr/>
        </p:nvPicPr>
        <p:blipFill>
          <a:blip r:embed="rId3"/>
          <a:stretch>
            <a:fillRect/>
          </a:stretch>
        </p:blipFill>
        <p:spPr>
          <a:xfrm>
            <a:off x="4916091" y="1128119"/>
            <a:ext cx="2664153" cy="516400"/>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14834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579217"/>
            <a:ext cx="6629400" cy="1293028"/>
          </a:xfrm>
        </p:spPr>
        <p:txBody>
          <a:bodyPr/>
          <a:lstStyle/>
          <a:p>
            <a:r>
              <a:rPr lang="en-ZA" dirty="0" smtClean="0"/>
              <a:t>-:- </a:t>
            </a:r>
            <a:r>
              <a:rPr lang="en-ZA" dirty="0">
                <a:solidFill>
                  <a:schemeClr val="bg1"/>
                </a:solidFill>
                <a:effectLst>
                  <a:glow rad="266700">
                    <a:srgbClr val="92D050"/>
                  </a:glow>
                </a:effectLst>
                <a:latin typeface="Limelight" panose="02000000000000000000" pitchFamily="2" charset="0"/>
              </a:rPr>
              <a:t>The </a:t>
            </a:r>
            <a:r>
              <a:rPr lang="en-ZA" dirty="0" smtClean="0">
                <a:solidFill>
                  <a:schemeClr val="bg1"/>
                </a:solidFill>
                <a:effectLst>
                  <a:glow rad="266700">
                    <a:srgbClr val="92D050"/>
                  </a:glow>
                </a:effectLst>
                <a:latin typeface="Limelight" panose="02000000000000000000" pitchFamily="2" charset="0"/>
              </a:rPr>
              <a:t>Believer</a:t>
            </a:r>
            <a:endParaRPr lang="en-ZA" dirty="0">
              <a:solidFill>
                <a:schemeClr val="bg1"/>
              </a:solidFill>
              <a:latin typeface="Limelight" panose="02000000000000000000" pitchFamily="2" charset="0"/>
            </a:endParaRPr>
          </a:p>
        </p:txBody>
      </p:sp>
      <p:sp>
        <p:nvSpPr>
          <p:cNvPr id="3" name="Content Placeholder 2"/>
          <p:cNvSpPr>
            <a:spLocks noGrp="1"/>
          </p:cNvSpPr>
          <p:nvPr>
            <p:ph idx="1"/>
          </p:nvPr>
        </p:nvSpPr>
        <p:spPr/>
        <p:txBody>
          <a:bodyPr>
            <a:normAutofit/>
          </a:bodyPr>
          <a:lstStyle/>
          <a:p>
            <a:pPr algn="just"/>
            <a:r>
              <a:rPr lang="en-ZA" sz="2400" dirty="0" smtClean="0"/>
              <a:t>After </a:t>
            </a:r>
            <a:r>
              <a:rPr lang="en-ZA" sz="2400" dirty="0"/>
              <a:t>a Seeker receives Christ and is born again he or she immediately enters </a:t>
            </a:r>
            <a:r>
              <a:rPr lang="en-ZA" sz="2400" b="1" dirty="0">
                <a:solidFill>
                  <a:srgbClr val="92D050"/>
                </a:solidFill>
                <a:effectLst>
                  <a:outerShdw blurRad="38100" dist="38100" dir="2700000" algn="tl">
                    <a:srgbClr val="000000">
                      <a:alpha val="43137"/>
                    </a:srgbClr>
                  </a:outerShdw>
                </a:effectLst>
                <a:latin typeface="Limelight" panose="02000000000000000000" pitchFamily="2" charset="0"/>
              </a:rPr>
              <a:t>stage 2</a:t>
            </a:r>
            <a:r>
              <a:rPr lang="en-ZA" sz="2400" dirty="0"/>
              <a:t>: spiritual infancy. God’s Word calls them “</a:t>
            </a:r>
            <a:r>
              <a:rPr lang="en-ZA" sz="2400" dirty="0">
                <a:solidFill>
                  <a:srgbClr val="92D050"/>
                </a:solidFill>
                <a:latin typeface="Limelight" panose="02000000000000000000" pitchFamily="2" charset="0"/>
              </a:rPr>
              <a:t>infants</a:t>
            </a:r>
            <a:r>
              <a:rPr lang="en-ZA" sz="2400" dirty="0"/>
              <a:t>” (</a:t>
            </a:r>
            <a:r>
              <a:rPr lang="en-ZA" sz="2400" dirty="0">
                <a:solidFill>
                  <a:srgbClr val="FF0000"/>
                </a:solidFill>
                <a:latin typeface="Limelight" panose="02000000000000000000" pitchFamily="2" charset="0"/>
              </a:rPr>
              <a:t>1 </a:t>
            </a:r>
            <a:r>
              <a:rPr lang="en-ZA" sz="2400" dirty="0" smtClean="0">
                <a:solidFill>
                  <a:srgbClr val="FF0000"/>
                </a:solidFill>
                <a:latin typeface="Limelight" panose="02000000000000000000" pitchFamily="2" charset="0"/>
              </a:rPr>
              <a:t>Pet </a:t>
            </a:r>
            <a:r>
              <a:rPr lang="en-ZA" sz="2400" dirty="0">
                <a:solidFill>
                  <a:srgbClr val="FF0000"/>
                </a:solidFill>
                <a:latin typeface="Limelight" panose="02000000000000000000" pitchFamily="2" charset="0"/>
              </a:rPr>
              <a:t>2:</a:t>
            </a:r>
            <a:r>
              <a:rPr lang="en-ZA" sz="2400" baseline="30000" dirty="0">
                <a:solidFill>
                  <a:srgbClr val="FF0000"/>
                </a:solidFill>
                <a:latin typeface="Limelight" panose="02000000000000000000" pitchFamily="2" charset="0"/>
              </a:rPr>
              <a:t>2</a:t>
            </a:r>
            <a:r>
              <a:rPr lang="en-ZA" sz="2400" dirty="0"/>
              <a:t>) and “</a:t>
            </a:r>
            <a:r>
              <a:rPr lang="en-ZA" sz="2400" dirty="0">
                <a:solidFill>
                  <a:srgbClr val="92D050"/>
                </a:solidFill>
                <a:latin typeface="Limelight" panose="02000000000000000000" pitchFamily="2" charset="0"/>
              </a:rPr>
              <a:t>babies</a:t>
            </a:r>
            <a:r>
              <a:rPr lang="en-ZA" sz="2400" dirty="0"/>
              <a:t>” (</a:t>
            </a:r>
            <a:r>
              <a:rPr lang="en-ZA" sz="2400" dirty="0">
                <a:solidFill>
                  <a:srgbClr val="FF0000"/>
                </a:solidFill>
                <a:latin typeface="Limelight" panose="02000000000000000000" pitchFamily="2" charset="0"/>
              </a:rPr>
              <a:t>1 </a:t>
            </a:r>
            <a:r>
              <a:rPr lang="en-ZA" sz="2400" dirty="0" smtClean="0">
                <a:solidFill>
                  <a:srgbClr val="FF0000"/>
                </a:solidFill>
                <a:latin typeface="Limelight" panose="02000000000000000000" pitchFamily="2" charset="0"/>
              </a:rPr>
              <a:t>Cor </a:t>
            </a:r>
            <a:r>
              <a:rPr lang="en-ZA" sz="2400" dirty="0">
                <a:solidFill>
                  <a:srgbClr val="FF0000"/>
                </a:solidFill>
                <a:latin typeface="Limelight" panose="02000000000000000000" pitchFamily="2" charset="0"/>
              </a:rPr>
              <a:t>3:</a:t>
            </a:r>
            <a:r>
              <a:rPr lang="en-ZA" sz="2400" baseline="30000" dirty="0">
                <a:solidFill>
                  <a:srgbClr val="FF0000"/>
                </a:solidFill>
                <a:latin typeface="Limelight" panose="02000000000000000000" pitchFamily="2" charset="0"/>
              </a:rPr>
              <a:t>1</a:t>
            </a:r>
            <a:r>
              <a:rPr lang="en-ZA" sz="2400" dirty="0"/>
              <a:t>). Spiritual infants know something has changed and are usually excited about telling others about it. However, in many ways they tend to make messes. They are characterized by the word ignorance. They may know many things, but they are ignorant of how to live out this new life as a follower of Christ. Some of the things a spiritual infant needs are individual attention from a mature </a:t>
            </a:r>
            <a:r>
              <a:rPr lang="en-ZA" sz="2400" dirty="0" smtClean="0"/>
              <a:t>believer, </a:t>
            </a:r>
            <a:r>
              <a:rPr lang="en-ZA" sz="2400" dirty="0"/>
              <a:t>an explanation of the basic truths found in the Word of God, and both an explanation and </a:t>
            </a:r>
            <a:r>
              <a:rPr lang="en-ZA" sz="2400" dirty="0" smtClean="0"/>
              <a:t>modelling </a:t>
            </a:r>
            <a:r>
              <a:rPr lang="en-ZA" sz="2400" dirty="0"/>
              <a:t>of the habits of a growing believer.</a:t>
            </a:r>
          </a:p>
        </p:txBody>
      </p:sp>
      <p:pic>
        <p:nvPicPr>
          <p:cNvPr id="6" name="Picture 5"/>
          <p:cNvPicPr>
            <a:picLocks noChangeAspect="1"/>
          </p:cNvPicPr>
          <p:nvPr/>
        </p:nvPicPr>
        <p:blipFill>
          <a:blip r:embed="rId2"/>
          <a:stretch>
            <a:fillRect/>
          </a:stretch>
        </p:blipFill>
        <p:spPr>
          <a:xfrm>
            <a:off x="92764" y="1225731"/>
            <a:ext cx="878383" cy="1937658"/>
          </a:xfrm>
          <a:prstGeom prst="rect">
            <a:avLst/>
          </a:prstGeom>
          <a:effectLst>
            <a:glow rad="609600">
              <a:srgbClr val="00B050">
                <a:alpha val="40000"/>
              </a:srgbClr>
            </a:glow>
          </a:effectLst>
        </p:spPr>
      </p:pic>
      <p:sp>
        <p:nvSpPr>
          <p:cNvPr id="7" name="Content Placeholder 2"/>
          <p:cNvSpPr txBox="1">
            <a:spLocks/>
          </p:cNvSpPr>
          <p:nvPr/>
        </p:nvSpPr>
        <p:spPr>
          <a:xfrm>
            <a:off x="1017106" y="938159"/>
            <a:ext cx="2879034" cy="68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sz="2800" b="1" dirty="0" smtClean="0">
                <a:solidFill>
                  <a:schemeClr val="bg1"/>
                </a:solidFill>
                <a:effectLst>
                  <a:glow rad="266700">
                    <a:srgbClr val="92D050"/>
                  </a:glow>
                  <a:outerShdw blurRad="38100" dist="38100" dir="2700000" algn="tl">
                    <a:srgbClr val="000000">
                      <a:alpha val="43137"/>
                    </a:srgbClr>
                  </a:outerShdw>
                </a:effectLst>
                <a:latin typeface="Marcellus SC" panose="020E0602050203020307" pitchFamily="34" charset="0"/>
              </a:rPr>
              <a:t>Infants - Babies</a:t>
            </a:r>
            <a:endParaRPr lang="en-ZA" sz="2800" b="1" dirty="0">
              <a:solidFill>
                <a:schemeClr val="bg1"/>
              </a:solidFill>
              <a:effectLst>
                <a:glow rad="266700">
                  <a:srgbClr val="92D050"/>
                </a:glow>
                <a:outerShdw blurRad="38100" dist="38100" dir="2700000" algn="tl">
                  <a:srgbClr val="000000">
                    <a:alpha val="43137"/>
                  </a:srgbClr>
                </a:outerShdw>
              </a:effectLst>
              <a:latin typeface="Marcellus SC" panose="020E0602050203020307" pitchFamily="34" charset="0"/>
            </a:endParaRPr>
          </a:p>
        </p:txBody>
      </p:sp>
      <p:pic>
        <p:nvPicPr>
          <p:cNvPr id="8" name="Picture 7"/>
          <p:cNvPicPr>
            <a:picLocks noChangeAspect="1"/>
          </p:cNvPicPr>
          <p:nvPr/>
        </p:nvPicPr>
        <p:blipFill>
          <a:blip r:embed="rId3"/>
          <a:stretch>
            <a:fillRect/>
          </a:stretch>
        </p:blipFill>
        <p:spPr>
          <a:xfrm>
            <a:off x="4373218" y="947695"/>
            <a:ext cx="2852447" cy="529568"/>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297118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3165" y="764373"/>
            <a:ext cx="4403034" cy="1293028"/>
          </a:xfrm>
        </p:spPr>
        <p:txBody>
          <a:bodyPr/>
          <a:lstStyle/>
          <a:p>
            <a:r>
              <a:rPr lang="en-ZA" dirty="0" smtClean="0"/>
              <a:t>-:- </a:t>
            </a:r>
            <a:r>
              <a:rPr lang="en-ZA" dirty="0">
                <a:solidFill>
                  <a:schemeClr val="bg1"/>
                </a:solidFill>
                <a:effectLst>
                  <a:glow rad="266700">
                    <a:schemeClr val="accent4">
                      <a:lumMod val="75000"/>
                    </a:schemeClr>
                  </a:glow>
                </a:effectLst>
                <a:latin typeface="Limelight" panose="02000000000000000000" pitchFamily="2" charset="0"/>
              </a:rPr>
              <a:t>The </a:t>
            </a:r>
            <a:r>
              <a:rPr lang="en-ZA" dirty="0" smtClean="0">
                <a:solidFill>
                  <a:schemeClr val="bg1"/>
                </a:solidFill>
                <a:effectLst>
                  <a:glow rad="266700">
                    <a:schemeClr val="accent4">
                      <a:lumMod val="75000"/>
                    </a:schemeClr>
                  </a:glow>
                </a:effectLst>
                <a:latin typeface="Limelight" panose="02000000000000000000" pitchFamily="2" charset="0"/>
              </a:rPr>
              <a:t>Learner</a:t>
            </a:r>
            <a:endParaRPr lang="en-ZA" dirty="0">
              <a:solidFill>
                <a:schemeClr val="bg1"/>
              </a:solidFill>
              <a:effectLst>
                <a:glow rad="266700">
                  <a:schemeClr val="accent4">
                    <a:lumMod val="75000"/>
                  </a:schemeClr>
                </a:glow>
              </a:effectLst>
              <a:latin typeface="Limelight" panose="02000000000000000000" pitchFamily="2" charset="0"/>
            </a:endParaRPr>
          </a:p>
        </p:txBody>
      </p:sp>
      <p:sp>
        <p:nvSpPr>
          <p:cNvPr id="3" name="Content Placeholder 2"/>
          <p:cNvSpPr>
            <a:spLocks noGrp="1"/>
          </p:cNvSpPr>
          <p:nvPr>
            <p:ph idx="1"/>
          </p:nvPr>
        </p:nvSpPr>
        <p:spPr>
          <a:xfrm>
            <a:off x="685800" y="2062040"/>
            <a:ext cx="10820400" cy="4663440"/>
          </a:xfrm>
        </p:spPr>
        <p:txBody>
          <a:bodyPr>
            <a:noAutofit/>
          </a:bodyPr>
          <a:lstStyle/>
          <a:p>
            <a:pPr algn="just"/>
            <a:r>
              <a:rPr lang="en-ZA" sz="2400" dirty="0" smtClean="0"/>
              <a:t>As </a:t>
            </a:r>
            <a:r>
              <a:rPr lang="en-ZA" sz="2400" dirty="0"/>
              <a:t>they grow, the Believer (</a:t>
            </a:r>
            <a:r>
              <a:rPr lang="en-ZA" sz="2400" dirty="0">
                <a:solidFill>
                  <a:schemeClr val="accent4">
                    <a:lumMod val="75000"/>
                  </a:schemeClr>
                </a:solidFill>
                <a:latin typeface="Limelight" panose="02000000000000000000" pitchFamily="2" charset="0"/>
              </a:rPr>
              <a:t>spiritual infants</a:t>
            </a:r>
            <a:r>
              <a:rPr lang="en-ZA" sz="2400" dirty="0"/>
              <a:t>) move into </a:t>
            </a:r>
            <a:r>
              <a:rPr lang="en-ZA" sz="2400" dirty="0">
                <a:solidFill>
                  <a:schemeClr val="accent4">
                    <a:lumMod val="75000"/>
                  </a:schemeClr>
                </a:solidFill>
                <a:effectLst>
                  <a:outerShdw blurRad="38100" dist="38100" dir="2700000" algn="tl">
                    <a:srgbClr val="000000">
                      <a:alpha val="43137"/>
                    </a:srgbClr>
                  </a:outerShdw>
                </a:effectLst>
                <a:latin typeface="Limelight" panose="02000000000000000000" pitchFamily="2" charset="0"/>
              </a:rPr>
              <a:t>stage 3</a:t>
            </a:r>
            <a:r>
              <a:rPr lang="en-ZA" sz="2400" dirty="0"/>
              <a:t>: the spiritual child. Throughout the Bible we see comments that refer to this </a:t>
            </a:r>
            <a:r>
              <a:rPr lang="en-ZA" sz="2400" dirty="0">
                <a:solidFill>
                  <a:schemeClr val="accent4">
                    <a:lumMod val="75000"/>
                  </a:schemeClr>
                </a:solidFill>
                <a:latin typeface="Limelight" panose="02000000000000000000" pitchFamily="2" charset="0"/>
              </a:rPr>
              <a:t>childlike spiritual stage </a:t>
            </a:r>
            <a:r>
              <a:rPr lang="en-ZA" sz="2400" dirty="0"/>
              <a:t>(</a:t>
            </a:r>
            <a:r>
              <a:rPr lang="en-ZA" sz="2400" dirty="0">
                <a:solidFill>
                  <a:srgbClr val="FF0000"/>
                </a:solidFill>
                <a:latin typeface="Limelight" panose="02000000000000000000" pitchFamily="2" charset="0"/>
              </a:rPr>
              <a:t>1 John 2:</a:t>
            </a:r>
            <a:r>
              <a:rPr lang="en-ZA" sz="2400" baseline="30000" dirty="0">
                <a:solidFill>
                  <a:srgbClr val="FF0000"/>
                </a:solidFill>
                <a:latin typeface="Limelight" panose="02000000000000000000" pitchFamily="2" charset="0"/>
              </a:rPr>
              <a:t>12</a:t>
            </a:r>
            <a:r>
              <a:rPr lang="en-ZA" sz="2400" dirty="0"/>
              <a:t>; </a:t>
            </a:r>
            <a:r>
              <a:rPr lang="en-ZA" sz="2400" dirty="0">
                <a:solidFill>
                  <a:srgbClr val="FF0000"/>
                </a:solidFill>
                <a:latin typeface="Limelight" panose="02000000000000000000" pitchFamily="2" charset="0"/>
              </a:rPr>
              <a:t>1 </a:t>
            </a:r>
            <a:r>
              <a:rPr lang="en-ZA" sz="2400" dirty="0" smtClean="0">
                <a:solidFill>
                  <a:srgbClr val="FF0000"/>
                </a:solidFill>
                <a:latin typeface="Limelight" panose="02000000000000000000" pitchFamily="2" charset="0"/>
              </a:rPr>
              <a:t>Cor </a:t>
            </a:r>
            <a:r>
              <a:rPr lang="en-ZA" sz="2400" dirty="0">
                <a:solidFill>
                  <a:srgbClr val="FF0000"/>
                </a:solidFill>
                <a:latin typeface="Limelight" panose="02000000000000000000" pitchFamily="2" charset="0"/>
              </a:rPr>
              <a:t>13:</a:t>
            </a:r>
            <a:r>
              <a:rPr lang="en-ZA" sz="2400" baseline="30000" dirty="0">
                <a:solidFill>
                  <a:srgbClr val="FF0000"/>
                </a:solidFill>
                <a:latin typeface="Limelight" panose="02000000000000000000" pitchFamily="2" charset="0"/>
              </a:rPr>
              <a:t>11</a:t>
            </a:r>
            <a:r>
              <a:rPr lang="en-ZA" sz="2400" dirty="0"/>
              <a:t>). </a:t>
            </a:r>
            <a:r>
              <a:rPr lang="en-ZA" sz="2400" dirty="0" smtClean="0"/>
              <a:t>They </a:t>
            </a:r>
            <a:r>
              <a:rPr lang="en-ZA" sz="2400" dirty="0"/>
              <a:t>can be excited about their faith, and in many ways they are innocent and cute. However, they still act childishly and are often rebellious and </a:t>
            </a:r>
            <a:r>
              <a:rPr lang="en-ZA" sz="2400" dirty="0" smtClean="0"/>
              <a:t>self-centred </a:t>
            </a:r>
            <a:r>
              <a:rPr lang="en-ZA" sz="2400" dirty="0"/>
              <a:t>in many ways. Spiritual children tend to do what they should only when they are rewarded or threatened with some kind of punishment. They may do the right thing, but it’s usually to avoid an outcome they dislike or to get something they want</a:t>
            </a:r>
            <a:r>
              <a:rPr lang="en-ZA" sz="2400" dirty="0" smtClean="0"/>
              <a:t>. </a:t>
            </a:r>
            <a:r>
              <a:rPr lang="en-ZA" sz="2400" dirty="0"/>
              <a:t>Some of the needs of a spiritual child, in order to help them continue to grow, are both instruction and </a:t>
            </a:r>
            <a:r>
              <a:rPr lang="en-ZA" sz="2400" dirty="0" smtClean="0"/>
              <a:t>modelling </a:t>
            </a:r>
            <a:r>
              <a:rPr lang="en-ZA" sz="2400" dirty="0"/>
              <a:t>as to how to feed themselves, who they are in Christ, how to have fellowship with Christ and other believers, and about appropriate expectations concerning other believers.</a:t>
            </a:r>
          </a:p>
        </p:txBody>
      </p:sp>
      <p:pic>
        <p:nvPicPr>
          <p:cNvPr id="4" name="Picture 3"/>
          <p:cNvPicPr>
            <a:picLocks noChangeAspect="1"/>
          </p:cNvPicPr>
          <p:nvPr/>
        </p:nvPicPr>
        <p:blipFill>
          <a:blip r:embed="rId2"/>
          <a:stretch>
            <a:fillRect/>
          </a:stretch>
        </p:blipFill>
        <p:spPr>
          <a:xfrm>
            <a:off x="191207" y="323660"/>
            <a:ext cx="909674" cy="2708155"/>
          </a:xfrm>
          <a:prstGeom prst="rect">
            <a:avLst/>
          </a:prstGeom>
          <a:effectLst>
            <a:glow rad="609600">
              <a:schemeClr val="accent5">
                <a:lumMod val="75000"/>
                <a:alpha val="40000"/>
              </a:schemeClr>
            </a:glow>
          </a:effectLst>
        </p:spPr>
      </p:pic>
      <p:sp>
        <p:nvSpPr>
          <p:cNvPr id="5" name="Content Placeholder 2"/>
          <p:cNvSpPr txBox="1">
            <a:spLocks/>
          </p:cNvSpPr>
          <p:nvPr/>
        </p:nvSpPr>
        <p:spPr>
          <a:xfrm>
            <a:off x="943318" y="1123314"/>
            <a:ext cx="3390146" cy="68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sz="2800" b="1" dirty="0" smtClean="0">
                <a:solidFill>
                  <a:schemeClr val="bg1"/>
                </a:solidFill>
                <a:effectLst>
                  <a:glow rad="266700">
                    <a:schemeClr val="accent4">
                      <a:lumMod val="75000"/>
                    </a:schemeClr>
                  </a:glow>
                  <a:outerShdw blurRad="38100" dist="38100" dir="2700000" algn="tl">
                    <a:srgbClr val="000000">
                      <a:alpha val="43137"/>
                    </a:srgbClr>
                  </a:outerShdw>
                </a:effectLst>
                <a:latin typeface="Marcellus SC" panose="020E0602050203020307" pitchFamily="34" charset="0"/>
              </a:rPr>
              <a:t>Spiritual Infants</a:t>
            </a:r>
            <a:endParaRPr lang="en-ZA" sz="2800" b="1" dirty="0">
              <a:solidFill>
                <a:schemeClr val="bg1"/>
              </a:solidFill>
              <a:effectLst>
                <a:glow rad="266700">
                  <a:schemeClr val="accent4">
                    <a:lumMod val="75000"/>
                  </a:schemeClr>
                </a:glow>
                <a:outerShdw blurRad="38100" dist="38100" dir="2700000" algn="tl">
                  <a:srgbClr val="000000">
                    <a:alpha val="43137"/>
                  </a:srgbClr>
                </a:outerShdw>
              </a:effectLst>
              <a:latin typeface="Marcellus SC" panose="020E0602050203020307" pitchFamily="34" charset="0"/>
            </a:endParaRPr>
          </a:p>
        </p:txBody>
      </p:sp>
      <p:pic>
        <p:nvPicPr>
          <p:cNvPr id="7" name="Picture 6"/>
          <p:cNvPicPr>
            <a:picLocks noChangeAspect="1"/>
          </p:cNvPicPr>
          <p:nvPr/>
        </p:nvPicPr>
        <p:blipFill>
          <a:blip r:embed="rId3"/>
          <a:stretch>
            <a:fillRect/>
          </a:stretch>
        </p:blipFill>
        <p:spPr>
          <a:xfrm>
            <a:off x="4520453" y="1139395"/>
            <a:ext cx="2799559" cy="516480"/>
          </a:xfrm>
          <a:prstGeom prst="rect">
            <a:avLst/>
          </a:prstGeom>
          <a:effectLst>
            <a:glow>
              <a:schemeClr val="tx1"/>
            </a:glow>
            <a:innerShdw blurRad="63500" dist="50800" dir="16200000">
              <a:prstClr val="black">
                <a:alpha val="50000"/>
              </a:prstClr>
            </a:innerShdw>
          </a:effectLst>
        </p:spPr>
      </p:pic>
    </p:spTree>
    <p:extLst>
      <p:ext uri="{BB962C8B-B14F-4D97-AF65-F5344CB8AC3E}">
        <p14:creationId xmlns:p14="http://schemas.microsoft.com/office/powerpoint/2010/main" val="112148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5542" y="764373"/>
            <a:ext cx="4000657" cy="1293028"/>
          </a:xfrm>
        </p:spPr>
        <p:txBody>
          <a:bodyPr/>
          <a:lstStyle/>
          <a:p>
            <a:r>
              <a:rPr lang="en-ZA" dirty="0" smtClean="0"/>
              <a:t>-:- </a:t>
            </a:r>
            <a:r>
              <a:rPr lang="en-ZA" dirty="0">
                <a:solidFill>
                  <a:schemeClr val="bg1"/>
                </a:solidFill>
                <a:effectLst>
                  <a:glow rad="266700">
                    <a:srgbClr val="FF0000"/>
                  </a:glow>
                </a:effectLst>
                <a:latin typeface="Limelight" panose="02000000000000000000" pitchFamily="2" charset="0"/>
              </a:rPr>
              <a:t>The </a:t>
            </a:r>
            <a:r>
              <a:rPr lang="en-ZA" dirty="0" smtClean="0">
                <a:solidFill>
                  <a:schemeClr val="bg1"/>
                </a:solidFill>
                <a:effectLst>
                  <a:glow rad="266700">
                    <a:srgbClr val="FF0000"/>
                  </a:glow>
                </a:effectLst>
                <a:latin typeface="Limelight" panose="02000000000000000000" pitchFamily="2" charset="0"/>
              </a:rPr>
              <a:t>Server</a:t>
            </a:r>
            <a:endParaRPr lang="en-ZA" dirty="0">
              <a:solidFill>
                <a:schemeClr val="bg1"/>
              </a:solidFill>
              <a:latin typeface="Limelight" panose="02000000000000000000" pitchFamily="2" charset="0"/>
            </a:endParaRPr>
          </a:p>
        </p:txBody>
      </p:sp>
      <p:sp>
        <p:nvSpPr>
          <p:cNvPr id="3" name="Content Placeholder 2"/>
          <p:cNvSpPr>
            <a:spLocks noGrp="1"/>
          </p:cNvSpPr>
          <p:nvPr>
            <p:ph idx="1"/>
          </p:nvPr>
        </p:nvSpPr>
        <p:spPr>
          <a:xfrm>
            <a:off x="1056856" y="2194560"/>
            <a:ext cx="10820400" cy="4511040"/>
          </a:xfrm>
        </p:spPr>
        <p:txBody>
          <a:bodyPr>
            <a:noAutofit/>
          </a:bodyPr>
          <a:lstStyle/>
          <a:p>
            <a:pPr algn="just"/>
            <a:r>
              <a:rPr lang="en-ZA" sz="2400" dirty="0" smtClean="0"/>
              <a:t>As </a:t>
            </a:r>
            <a:r>
              <a:rPr lang="en-ZA" sz="2400" dirty="0"/>
              <a:t>a Learner (spiritual children) </a:t>
            </a:r>
            <a:r>
              <a:rPr lang="en-ZA" sz="2400" dirty="0" smtClean="0"/>
              <a:t>grow </a:t>
            </a:r>
            <a:r>
              <a:rPr lang="en-ZA" sz="2400" dirty="0"/>
              <a:t>up, they mature into the spiritual </a:t>
            </a:r>
            <a:r>
              <a:rPr lang="en-ZA" sz="2400" dirty="0">
                <a:solidFill>
                  <a:srgbClr val="FF0000"/>
                </a:solidFill>
                <a:latin typeface="Limelight" panose="02000000000000000000" pitchFamily="2" charset="0"/>
              </a:rPr>
              <a:t>young adult </a:t>
            </a:r>
            <a:r>
              <a:rPr lang="en-ZA" sz="2400" dirty="0"/>
              <a:t>stage – the Server (</a:t>
            </a:r>
            <a:r>
              <a:rPr lang="en-ZA" sz="2400" dirty="0">
                <a:solidFill>
                  <a:srgbClr val="FF0000"/>
                </a:solidFill>
                <a:latin typeface="Limelight" panose="02000000000000000000" pitchFamily="2" charset="0"/>
              </a:rPr>
              <a:t>1 John 2:</a:t>
            </a:r>
            <a:r>
              <a:rPr lang="en-ZA" sz="2400" baseline="30000" dirty="0">
                <a:solidFill>
                  <a:srgbClr val="FF0000"/>
                </a:solidFill>
                <a:latin typeface="Limelight" panose="02000000000000000000" pitchFamily="2" charset="0"/>
              </a:rPr>
              <a:t>13</a:t>
            </a:r>
            <a:r>
              <a:rPr lang="en-ZA" sz="2400" dirty="0"/>
              <a:t>). At this stage the believer has a decent grasp of God’s Word and is action/service-oriented, zealous, </a:t>
            </a:r>
            <a:r>
              <a:rPr lang="af-ZA" sz="2400" dirty="0" smtClean="0"/>
              <a:t>God-centered</a:t>
            </a:r>
            <a:r>
              <a:rPr lang="en-ZA" sz="2400" dirty="0" smtClean="0"/>
              <a:t>, </a:t>
            </a:r>
            <a:r>
              <a:rPr lang="en-ZA" sz="2400" dirty="0"/>
              <a:t>and mission-minded, but they don’t often think in terms of reproducing disciples. They have a great desire to serve, help, bless, and make their life count. They want to make an impact and be used. Some of the needs a </a:t>
            </a:r>
            <a:r>
              <a:rPr lang="en-ZA" sz="2400" dirty="0">
                <a:solidFill>
                  <a:srgbClr val="FF0000"/>
                </a:solidFill>
                <a:latin typeface="Limelight" panose="02000000000000000000" pitchFamily="2" charset="0"/>
              </a:rPr>
              <a:t>spiritual young adult </a:t>
            </a:r>
            <a:r>
              <a:rPr lang="en-ZA" sz="2400" dirty="0"/>
              <a:t>requires in order to move to the next stage are a place to learn to serve, a spiritual parent who will debrief them about ministry experiences, ongoing relationships that offer encouragement and accountability, guidance regarding appropriate expectations of people they will serve, and help in identifying their gifts and skills for ministry.</a:t>
            </a:r>
          </a:p>
        </p:txBody>
      </p:sp>
      <p:pic>
        <p:nvPicPr>
          <p:cNvPr id="4" name="Picture 3"/>
          <p:cNvPicPr>
            <a:picLocks noChangeAspect="1"/>
          </p:cNvPicPr>
          <p:nvPr/>
        </p:nvPicPr>
        <p:blipFill>
          <a:blip r:embed="rId2"/>
          <a:stretch>
            <a:fillRect/>
          </a:stretch>
        </p:blipFill>
        <p:spPr>
          <a:xfrm>
            <a:off x="111037" y="670072"/>
            <a:ext cx="1202534" cy="3406198"/>
          </a:xfrm>
          <a:prstGeom prst="rect">
            <a:avLst/>
          </a:prstGeom>
          <a:effectLst>
            <a:glow rad="609600">
              <a:srgbClr val="FF0000">
                <a:alpha val="40000"/>
              </a:srgbClr>
            </a:glow>
          </a:effectLst>
        </p:spPr>
      </p:pic>
      <p:sp>
        <p:nvSpPr>
          <p:cNvPr id="5" name="Content Placeholder 2"/>
          <p:cNvSpPr txBox="1">
            <a:spLocks/>
          </p:cNvSpPr>
          <p:nvPr/>
        </p:nvSpPr>
        <p:spPr>
          <a:xfrm>
            <a:off x="1167761" y="1139742"/>
            <a:ext cx="2807892" cy="68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sz="2800" b="1" dirty="0" smtClean="0">
                <a:solidFill>
                  <a:schemeClr val="bg1"/>
                </a:solidFill>
                <a:effectLst>
                  <a:glow rad="266700">
                    <a:srgbClr val="FF0000"/>
                  </a:glow>
                  <a:outerShdw blurRad="38100" dist="38100" dir="2700000" algn="tl">
                    <a:srgbClr val="000000">
                      <a:alpha val="43137"/>
                    </a:srgbClr>
                  </a:outerShdw>
                </a:effectLst>
                <a:latin typeface="Marcellus SC" panose="020E0602050203020307" pitchFamily="34" charset="0"/>
              </a:rPr>
              <a:t>Young Adult</a:t>
            </a:r>
            <a:endParaRPr lang="en-ZA" sz="2800" b="1" dirty="0">
              <a:solidFill>
                <a:schemeClr val="bg1"/>
              </a:solidFill>
              <a:effectLst>
                <a:glow rad="266700">
                  <a:srgbClr val="FF0000"/>
                </a:glow>
                <a:outerShdw blurRad="38100" dist="38100" dir="2700000" algn="tl">
                  <a:srgbClr val="000000">
                    <a:alpha val="43137"/>
                  </a:srgbClr>
                </a:outerShdw>
              </a:effectLst>
              <a:latin typeface="Marcellus SC" panose="020E0602050203020307" pitchFamily="34" charset="0"/>
            </a:endParaRPr>
          </a:p>
        </p:txBody>
      </p:sp>
      <p:pic>
        <p:nvPicPr>
          <p:cNvPr id="6" name="Picture 5"/>
          <p:cNvPicPr>
            <a:picLocks noChangeAspect="1"/>
          </p:cNvPicPr>
          <p:nvPr/>
        </p:nvPicPr>
        <p:blipFill>
          <a:blip r:embed="rId3"/>
          <a:stretch>
            <a:fillRect/>
          </a:stretch>
        </p:blipFill>
        <p:spPr>
          <a:xfrm>
            <a:off x="4825251" y="1146246"/>
            <a:ext cx="2799559" cy="502778"/>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6777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1216" y="764373"/>
            <a:ext cx="4084983" cy="1293028"/>
          </a:xfrm>
        </p:spPr>
        <p:txBody>
          <a:bodyPr/>
          <a:lstStyle/>
          <a:p>
            <a:r>
              <a:rPr lang="en-ZA" dirty="0" smtClean="0"/>
              <a:t>-:- </a:t>
            </a:r>
            <a:r>
              <a:rPr lang="en-ZA" dirty="0">
                <a:solidFill>
                  <a:schemeClr val="bg1"/>
                </a:solidFill>
                <a:effectLst>
                  <a:glow rad="266700">
                    <a:srgbClr val="FFC000"/>
                  </a:glow>
                </a:effectLst>
                <a:latin typeface="Limelight" panose="02000000000000000000" pitchFamily="2" charset="0"/>
              </a:rPr>
              <a:t>The </a:t>
            </a:r>
            <a:r>
              <a:rPr lang="en-ZA" dirty="0" smtClean="0">
                <a:solidFill>
                  <a:schemeClr val="bg1"/>
                </a:solidFill>
                <a:effectLst>
                  <a:glow rad="266700">
                    <a:srgbClr val="FFC000"/>
                  </a:glow>
                </a:effectLst>
                <a:latin typeface="Limelight" panose="02000000000000000000" pitchFamily="2" charset="0"/>
              </a:rPr>
              <a:t>Leader</a:t>
            </a:r>
            <a:endParaRPr lang="en-ZA" dirty="0">
              <a:solidFill>
                <a:schemeClr val="bg1"/>
              </a:solidFill>
              <a:latin typeface="Limelight" panose="02000000000000000000" pitchFamily="2" charset="0"/>
            </a:endParaRPr>
          </a:p>
        </p:txBody>
      </p:sp>
      <p:sp>
        <p:nvSpPr>
          <p:cNvPr id="3" name="Content Placeholder 2"/>
          <p:cNvSpPr>
            <a:spLocks noGrp="1"/>
          </p:cNvSpPr>
          <p:nvPr>
            <p:ph idx="1"/>
          </p:nvPr>
        </p:nvSpPr>
        <p:spPr>
          <a:xfrm>
            <a:off x="1215880" y="2194560"/>
            <a:ext cx="10820400" cy="4418275"/>
          </a:xfrm>
        </p:spPr>
        <p:txBody>
          <a:bodyPr>
            <a:noAutofit/>
          </a:bodyPr>
          <a:lstStyle/>
          <a:p>
            <a:pPr algn="just"/>
            <a:r>
              <a:rPr lang="en-ZA" sz="2400" dirty="0" smtClean="0">
                <a:effectLst>
                  <a:outerShdw blurRad="38100" dist="38100" dir="2700000" algn="tl">
                    <a:srgbClr val="000000">
                      <a:alpha val="43137"/>
                    </a:srgbClr>
                  </a:outerShdw>
                </a:effectLst>
              </a:rPr>
              <a:t>In </a:t>
            </a:r>
            <a:r>
              <a:rPr lang="en-ZA" sz="2400" dirty="0">
                <a:effectLst>
                  <a:outerShdw blurRad="38100" dist="38100" dir="2700000" algn="tl">
                    <a:srgbClr val="000000">
                      <a:alpha val="43137"/>
                    </a:srgbClr>
                  </a:outerShdw>
                </a:effectLst>
              </a:rPr>
              <a:t>this final stage of spiritual development, we become </a:t>
            </a:r>
            <a:r>
              <a:rPr lang="en-ZA" sz="2400" dirty="0">
                <a:solidFill>
                  <a:srgbClr val="FFC000"/>
                </a:solidFill>
                <a:effectLst>
                  <a:outerShdw blurRad="38100" dist="38100" dir="2700000" algn="tl">
                    <a:srgbClr val="000000">
                      <a:alpha val="43137"/>
                    </a:srgbClr>
                  </a:outerShdw>
                </a:effectLst>
                <a:latin typeface="Limelight" panose="02000000000000000000" pitchFamily="2" charset="0"/>
              </a:rPr>
              <a:t>spiritually mature</a:t>
            </a:r>
            <a:r>
              <a:rPr lang="en-ZA" sz="2400" dirty="0">
                <a:effectLst>
                  <a:outerShdw blurRad="38100" dist="38100" dir="2700000" algn="tl">
                    <a:srgbClr val="000000">
                      <a:alpha val="43137"/>
                    </a:srgbClr>
                  </a:outerShdw>
                </a:effectLst>
              </a:rPr>
              <a:t> enough to reproduce disciples – we become </a:t>
            </a:r>
            <a:r>
              <a:rPr lang="en-ZA" sz="2400" dirty="0">
                <a:solidFill>
                  <a:srgbClr val="FFC000"/>
                </a:solidFill>
                <a:effectLst>
                  <a:outerShdw blurRad="38100" dist="38100" dir="2700000" algn="tl">
                    <a:srgbClr val="000000">
                      <a:alpha val="43137"/>
                    </a:srgbClr>
                  </a:outerShdw>
                </a:effectLst>
                <a:latin typeface="Limelight" panose="02000000000000000000" pitchFamily="2" charset="0"/>
              </a:rPr>
              <a:t>spiritual parents </a:t>
            </a:r>
            <a:r>
              <a:rPr lang="en-ZA" sz="2400" dirty="0">
                <a:effectLst>
                  <a:outerShdw blurRad="38100" dist="38100" dir="2700000" algn="tl">
                    <a:srgbClr val="000000">
                      <a:alpha val="43137"/>
                    </a:srgbClr>
                  </a:outerShdw>
                </a:effectLst>
              </a:rPr>
              <a:t>– the Leader (</a:t>
            </a:r>
            <a:r>
              <a:rPr lang="en-ZA" sz="2400" dirty="0">
                <a:solidFill>
                  <a:srgbClr val="FF0000"/>
                </a:solidFill>
                <a:effectLst>
                  <a:outerShdw blurRad="38100" dist="38100" dir="2700000" algn="tl">
                    <a:srgbClr val="000000">
                      <a:alpha val="43137"/>
                    </a:srgbClr>
                  </a:outerShdw>
                </a:effectLst>
                <a:latin typeface="Limelight" panose="02000000000000000000" pitchFamily="2" charset="0"/>
              </a:rPr>
              <a:t>1 </a:t>
            </a:r>
            <a:r>
              <a:rPr lang="en-ZA" sz="2400" dirty="0" smtClean="0">
                <a:solidFill>
                  <a:srgbClr val="FF0000"/>
                </a:solidFill>
                <a:effectLst>
                  <a:outerShdw blurRad="38100" dist="38100" dir="2700000" algn="tl">
                    <a:srgbClr val="000000">
                      <a:alpha val="43137"/>
                    </a:srgbClr>
                  </a:outerShdw>
                </a:effectLst>
                <a:latin typeface="Limelight" panose="02000000000000000000" pitchFamily="2" charset="0"/>
              </a:rPr>
              <a:t>Cor </a:t>
            </a:r>
            <a:r>
              <a:rPr lang="en-ZA" sz="2400" dirty="0">
                <a:solidFill>
                  <a:srgbClr val="FF0000"/>
                </a:solidFill>
                <a:effectLst>
                  <a:outerShdw blurRad="38100" dist="38100" dir="2700000" algn="tl">
                    <a:srgbClr val="000000">
                      <a:alpha val="43137"/>
                    </a:srgbClr>
                  </a:outerShdw>
                </a:effectLst>
                <a:latin typeface="Limelight" panose="02000000000000000000" pitchFamily="2" charset="0"/>
              </a:rPr>
              <a:t>4:</a:t>
            </a:r>
            <a:r>
              <a:rPr lang="en-ZA" sz="2400" baseline="30000" dirty="0">
                <a:solidFill>
                  <a:srgbClr val="FF0000"/>
                </a:solidFill>
                <a:effectLst>
                  <a:outerShdw blurRad="38100" dist="38100" dir="2700000" algn="tl">
                    <a:srgbClr val="000000">
                      <a:alpha val="43137"/>
                    </a:srgbClr>
                  </a:outerShdw>
                </a:effectLst>
                <a:latin typeface="Limelight" panose="02000000000000000000" pitchFamily="2" charset="0"/>
              </a:rPr>
              <a:t>15</a:t>
            </a:r>
            <a:r>
              <a:rPr lang="en-ZA" sz="2400" dirty="0">
                <a:effectLst>
                  <a:outerShdw blurRad="38100" dist="38100" dir="2700000" algn="tl">
                    <a:srgbClr val="000000">
                      <a:alpha val="43137"/>
                    </a:srgbClr>
                  </a:outerShdw>
                </a:effectLst>
              </a:rPr>
              <a:t>, </a:t>
            </a:r>
            <a:r>
              <a:rPr lang="en-ZA" sz="2400" baseline="30000" dirty="0">
                <a:solidFill>
                  <a:srgbClr val="FF0000"/>
                </a:solidFill>
                <a:effectLst>
                  <a:outerShdw blurRad="38100" dist="38100" dir="2700000" algn="tl">
                    <a:srgbClr val="000000">
                      <a:alpha val="43137"/>
                    </a:srgbClr>
                  </a:outerShdw>
                </a:effectLst>
                <a:latin typeface="Limelight" panose="02000000000000000000" pitchFamily="2" charset="0"/>
              </a:rPr>
              <a:t>17</a:t>
            </a:r>
            <a:r>
              <a:rPr lang="en-ZA" sz="2400" dirty="0">
                <a:effectLst>
                  <a:outerShdw blurRad="38100" dist="38100" dir="2700000" algn="tl">
                    <a:srgbClr val="000000">
                      <a:alpha val="43137"/>
                    </a:srgbClr>
                  </a:outerShdw>
                </a:effectLst>
              </a:rPr>
              <a:t>; </a:t>
            </a:r>
            <a:r>
              <a:rPr lang="en-ZA" sz="2400" dirty="0">
                <a:solidFill>
                  <a:srgbClr val="FF0000"/>
                </a:solidFill>
                <a:effectLst>
                  <a:outerShdw blurRad="38100" dist="38100" dir="2700000" algn="tl">
                    <a:srgbClr val="000000">
                      <a:alpha val="43137"/>
                    </a:srgbClr>
                  </a:outerShdw>
                </a:effectLst>
                <a:latin typeface="Limelight" panose="02000000000000000000" pitchFamily="2" charset="0"/>
              </a:rPr>
              <a:t>1 </a:t>
            </a:r>
            <a:r>
              <a:rPr lang="en-ZA" sz="2400" dirty="0" smtClean="0">
                <a:solidFill>
                  <a:srgbClr val="FF0000"/>
                </a:solidFill>
                <a:effectLst>
                  <a:outerShdw blurRad="38100" dist="38100" dir="2700000" algn="tl">
                    <a:srgbClr val="000000">
                      <a:alpha val="43137"/>
                    </a:srgbClr>
                  </a:outerShdw>
                </a:effectLst>
                <a:latin typeface="Limelight" panose="02000000000000000000" pitchFamily="2" charset="0"/>
              </a:rPr>
              <a:t>Thess </a:t>
            </a:r>
            <a:r>
              <a:rPr lang="en-ZA" sz="2400" dirty="0">
                <a:solidFill>
                  <a:srgbClr val="FF0000"/>
                </a:solidFill>
                <a:effectLst>
                  <a:outerShdw blurRad="38100" dist="38100" dir="2700000" algn="tl">
                    <a:srgbClr val="000000">
                      <a:alpha val="43137"/>
                    </a:srgbClr>
                  </a:outerShdw>
                </a:effectLst>
                <a:latin typeface="Limelight" panose="02000000000000000000" pitchFamily="2" charset="0"/>
              </a:rPr>
              <a:t>2:</a:t>
            </a:r>
            <a:r>
              <a:rPr lang="en-ZA" sz="2400" baseline="30000" dirty="0">
                <a:solidFill>
                  <a:srgbClr val="FF0000"/>
                </a:solidFill>
                <a:effectLst>
                  <a:outerShdw blurRad="38100" dist="38100" dir="2700000" algn="tl">
                    <a:srgbClr val="000000">
                      <a:alpha val="43137"/>
                    </a:srgbClr>
                  </a:outerShdw>
                </a:effectLst>
                <a:latin typeface="Limelight" panose="02000000000000000000" pitchFamily="2" charset="0"/>
              </a:rPr>
              <a:t>11</a:t>
            </a:r>
            <a:r>
              <a:rPr lang="en-ZA" sz="2400" dirty="0">
                <a:effectLst>
                  <a:outerShdw blurRad="38100" dist="38100" dir="2700000" algn="tl">
                    <a:srgbClr val="000000">
                      <a:alpha val="43137"/>
                    </a:srgbClr>
                  </a:outerShdw>
                </a:effectLst>
              </a:rPr>
              <a:t>; </a:t>
            </a:r>
            <a:r>
              <a:rPr lang="en-ZA" sz="2400" dirty="0">
                <a:solidFill>
                  <a:srgbClr val="FF0000"/>
                </a:solidFill>
                <a:effectLst>
                  <a:outerShdw blurRad="38100" dist="38100" dir="2700000" algn="tl">
                    <a:srgbClr val="000000">
                      <a:alpha val="43137"/>
                    </a:srgbClr>
                  </a:outerShdw>
                </a:effectLst>
                <a:latin typeface="Limelight" panose="02000000000000000000" pitchFamily="2" charset="0"/>
              </a:rPr>
              <a:t>1 John 2:</a:t>
            </a:r>
            <a:r>
              <a:rPr lang="en-ZA" sz="2400" baseline="30000" dirty="0">
                <a:solidFill>
                  <a:srgbClr val="FF0000"/>
                </a:solidFill>
                <a:effectLst>
                  <a:outerShdw blurRad="38100" dist="38100" dir="2700000" algn="tl">
                    <a:srgbClr val="000000">
                      <a:alpha val="43137"/>
                    </a:srgbClr>
                  </a:outerShdw>
                </a:effectLst>
                <a:latin typeface="Limelight" panose="02000000000000000000" pitchFamily="2" charset="0"/>
              </a:rPr>
              <a:t>13-14</a:t>
            </a:r>
            <a:r>
              <a:rPr lang="en-ZA" sz="2400" dirty="0">
                <a:effectLst>
                  <a:outerShdw blurRad="38100" dist="38100" dir="2700000" algn="tl">
                    <a:srgbClr val="000000">
                      <a:alpha val="43137"/>
                    </a:srgbClr>
                  </a:outerShdw>
                </a:effectLst>
              </a:rPr>
              <a:t>). The difference between a spiritual young adult and a </a:t>
            </a:r>
            <a:r>
              <a:rPr lang="en-ZA" sz="2400" dirty="0">
                <a:solidFill>
                  <a:srgbClr val="FFC000"/>
                </a:solidFill>
                <a:effectLst>
                  <a:outerShdw blurRad="38100" dist="38100" dir="2700000" algn="tl">
                    <a:srgbClr val="000000">
                      <a:alpha val="43137"/>
                    </a:srgbClr>
                  </a:outerShdw>
                </a:effectLst>
                <a:latin typeface="Limelight" panose="02000000000000000000" pitchFamily="2" charset="0"/>
              </a:rPr>
              <a:t>spiritual parent </a:t>
            </a:r>
            <a:r>
              <a:rPr lang="en-ZA" sz="2400" dirty="0">
                <a:effectLst>
                  <a:outerShdw blurRad="38100" dist="38100" dir="2700000" algn="tl">
                    <a:srgbClr val="000000">
                      <a:alpha val="43137"/>
                    </a:srgbClr>
                  </a:outerShdw>
                </a:effectLst>
              </a:rPr>
              <a:t>is the spiritual parent thinks about how to help others grow through the stages in order for the other believers to reach spiritual parenthood while the young adult simply thinks of blessing others without any consideration of helping others grow through the stages. As a spiritual parent you want to lead someone to Christ or help new believers develop in their maturity. You are intentional and strategic about this process. Some of the needs of a spiritual parent are an ongoing relationship with co-laborers, a church family, and encouragement.</a:t>
            </a:r>
          </a:p>
        </p:txBody>
      </p:sp>
      <p:pic>
        <p:nvPicPr>
          <p:cNvPr id="4" name="Picture 3"/>
          <p:cNvPicPr>
            <a:picLocks noChangeAspect="1"/>
          </p:cNvPicPr>
          <p:nvPr/>
        </p:nvPicPr>
        <p:blipFill>
          <a:blip r:embed="rId2"/>
          <a:stretch>
            <a:fillRect/>
          </a:stretch>
        </p:blipFill>
        <p:spPr>
          <a:xfrm>
            <a:off x="339334" y="1168213"/>
            <a:ext cx="1088041" cy="3332130"/>
          </a:xfrm>
          <a:prstGeom prst="rect">
            <a:avLst/>
          </a:prstGeom>
          <a:effectLst>
            <a:glow rad="609600">
              <a:srgbClr val="FFC000">
                <a:alpha val="40000"/>
              </a:srgbClr>
            </a:glow>
          </a:effectLst>
        </p:spPr>
      </p:pic>
      <p:sp>
        <p:nvSpPr>
          <p:cNvPr id="5" name="Content Placeholder 2"/>
          <p:cNvSpPr txBox="1">
            <a:spLocks/>
          </p:cNvSpPr>
          <p:nvPr/>
        </p:nvSpPr>
        <p:spPr>
          <a:xfrm>
            <a:off x="1315277" y="1166247"/>
            <a:ext cx="3349488" cy="6811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ZA" sz="2800" b="1" dirty="0" smtClean="0">
                <a:solidFill>
                  <a:schemeClr val="bg1"/>
                </a:solidFill>
                <a:effectLst>
                  <a:glow rad="266700">
                    <a:srgbClr val="FFC000"/>
                  </a:glow>
                  <a:outerShdw blurRad="38100" dist="38100" dir="2700000" algn="tl">
                    <a:srgbClr val="000000">
                      <a:alpha val="43137"/>
                    </a:srgbClr>
                  </a:outerShdw>
                </a:effectLst>
                <a:latin typeface="Marcellus SC" panose="020E0602050203020307" pitchFamily="34" charset="0"/>
              </a:rPr>
              <a:t>Spiritual Fathers</a:t>
            </a:r>
            <a:endParaRPr lang="en-ZA" sz="2800" b="1" dirty="0">
              <a:solidFill>
                <a:schemeClr val="bg1"/>
              </a:solidFill>
              <a:effectLst>
                <a:glow rad="266700">
                  <a:srgbClr val="FFC000"/>
                </a:glow>
                <a:outerShdw blurRad="38100" dist="38100" dir="2700000" algn="tl">
                  <a:srgbClr val="000000">
                    <a:alpha val="43137"/>
                  </a:srgbClr>
                </a:outerShdw>
              </a:effectLst>
              <a:latin typeface="Marcellus SC" panose="020E0602050203020307" pitchFamily="34" charset="0"/>
            </a:endParaRPr>
          </a:p>
        </p:txBody>
      </p:sp>
      <p:pic>
        <p:nvPicPr>
          <p:cNvPr id="6" name="Picture 5"/>
          <p:cNvPicPr>
            <a:picLocks noChangeAspect="1"/>
          </p:cNvPicPr>
          <p:nvPr/>
        </p:nvPicPr>
        <p:blipFill>
          <a:blip r:embed="rId3"/>
          <a:stretch>
            <a:fillRect/>
          </a:stretch>
        </p:blipFill>
        <p:spPr>
          <a:xfrm>
            <a:off x="4904764" y="1146246"/>
            <a:ext cx="2725286" cy="502778"/>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219113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ZA" sz="2800" dirty="0" smtClean="0">
                <a:solidFill>
                  <a:srgbClr val="FF0000"/>
                </a:solidFill>
                <a:effectLst>
                  <a:outerShdw blurRad="38100" dist="38100" dir="2700000" algn="tl">
                    <a:srgbClr val="000000">
                      <a:alpha val="43137"/>
                    </a:srgbClr>
                  </a:outerShdw>
                </a:effectLst>
                <a:latin typeface="Limelight" panose="02000000000000000000" pitchFamily="2" charset="0"/>
              </a:rPr>
              <a:t>1 John </a:t>
            </a:r>
            <a:r>
              <a:rPr lang="en-ZA" sz="2800" dirty="0" smtClean="0">
                <a:solidFill>
                  <a:srgbClr val="FF0000"/>
                </a:solidFill>
                <a:effectLst>
                  <a:outerShdw blurRad="38100" dist="38100" dir="2700000" algn="tl">
                    <a:srgbClr val="000000">
                      <a:alpha val="43137"/>
                    </a:srgbClr>
                  </a:outerShdw>
                </a:effectLst>
                <a:latin typeface="Limelight" panose="02000000000000000000" pitchFamily="2" charset="0"/>
              </a:rPr>
              <a:t>2:</a:t>
            </a:r>
            <a:r>
              <a:rPr lang="en-ZA" sz="2800" baseline="30000" dirty="0" smtClean="0">
                <a:solidFill>
                  <a:srgbClr val="FF0000"/>
                </a:solidFill>
                <a:effectLst>
                  <a:outerShdw blurRad="38100" dist="38100" dir="2700000" algn="tl">
                    <a:srgbClr val="000000">
                      <a:alpha val="43137"/>
                    </a:srgbClr>
                  </a:outerShdw>
                </a:effectLst>
                <a:latin typeface="Limelight" panose="02000000000000000000" pitchFamily="2" charset="0"/>
              </a:rPr>
              <a:t>12</a:t>
            </a:r>
            <a:r>
              <a:rPr lang="en-ZA" sz="2800" dirty="0" smtClean="0">
                <a:solidFill>
                  <a:srgbClr val="FF0000"/>
                </a:solidFill>
                <a:effectLst>
                  <a:outerShdw blurRad="38100" dist="38100" dir="2700000" algn="tl">
                    <a:srgbClr val="000000">
                      <a:alpha val="43137"/>
                    </a:srgbClr>
                  </a:outerShdw>
                </a:effectLst>
                <a:latin typeface="Limelight" panose="02000000000000000000" pitchFamily="2" charset="0"/>
              </a:rPr>
              <a:t> </a:t>
            </a:r>
            <a:r>
              <a:rPr lang="en-ZA" sz="2800" dirty="0" smtClean="0">
                <a:effectLst>
                  <a:outerShdw blurRad="38100" dist="38100" dir="2700000" algn="tl">
                    <a:srgbClr val="000000">
                      <a:alpha val="43137"/>
                    </a:srgbClr>
                  </a:outerShdw>
                </a:effectLst>
              </a:rPr>
              <a:t>I </a:t>
            </a:r>
            <a:r>
              <a:rPr lang="en-ZA" sz="2800" dirty="0">
                <a:effectLst>
                  <a:outerShdw blurRad="38100" dist="38100" dir="2700000" algn="tl">
                    <a:srgbClr val="000000">
                      <a:alpha val="43137"/>
                    </a:srgbClr>
                  </a:outerShdw>
                </a:effectLst>
              </a:rPr>
              <a:t>write to you, </a:t>
            </a:r>
            <a:r>
              <a:rPr lang="en-ZA" sz="2800" dirty="0">
                <a:solidFill>
                  <a:srgbClr val="FFC000"/>
                </a:solidFill>
                <a:effectLst>
                  <a:outerShdw blurRad="38100" dist="38100" dir="2700000" algn="tl">
                    <a:srgbClr val="000000">
                      <a:alpha val="43137"/>
                    </a:srgbClr>
                  </a:outerShdw>
                </a:effectLst>
                <a:latin typeface="Marcellus SC" panose="020E0602050203020307" pitchFamily="34" charset="0"/>
              </a:rPr>
              <a:t>little </a:t>
            </a:r>
            <a:r>
              <a:rPr lang="en-ZA" sz="2800" dirty="0" smtClean="0">
                <a:solidFill>
                  <a:srgbClr val="FFC000"/>
                </a:solidFill>
                <a:effectLst>
                  <a:outerShdw blurRad="38100" dist="38100" dir="2700000" algn="tl">
                    <a:srgbClr val="000000">
                      <a:alpha val="43137"/>
                    </a:srgbClr>
                  </a:outerShdw>
                </a:effectLst>
                <a:latin typeface="Marcellus SC" panose="020E0602050203020307" pitchFamily="34" charset="0"/>
              </a:rPr>
              <a:t>children</a:t>
            </a:r>
            <a:r>
              <a:rPr lang="en-ZA" sz="2800" dirty="0" smtClean="0">
                <a:effectLst>
                  <a:outerShdw blurRad="38100" dist="38100" dir="2700000" algn="tl">
                    <a:srgbClr val="000000">
                      <a:alpha val="43137"/>
                    </a:srgbClr>
                  </a:outerShdw>
                </a:effectLst>
              </a:rPr>
              <a:t>, [Because </a:t>
            </a:r>
            <a:r>
              <a:rPr lang="en-ZA" sz="2800" dirty="0">
                <a:effectLst>
                  <a:outerShdw blurRad="38100" dist="38100" dir="2700000" algn="tl">
                    <a:srgbClr val="000000">
                      <a:alpha val="43137"/>
                    </a:srgbClr>
                  </a:outerShdw>
                </a:effectLst>
              </a:rPr>
              <a:t>your sins are </a:t>
            </a:r>
            <a:r>
              <a:rPr lang="en-ZA" sz="2800" dirty="0" smtClean="0">
                <a:effectLst>
                  <a:outerShdw blurRad="38100" dist="38100" dir="2700000" algn="tl">
                    <a:srgbClr val="000000">
                      <a:alpha val="43137"/>
                    </a:srgbClr>
                  </a:outerShdw>
                </a:effectLst>
              </a:rPr>
              <a:t>forgiven] </a:t>
            </a:r>
            <a:r>
              <a:rPr lang="en-ZA" sz="2800" dirty="0">
                <a:effectLst>
                  <a:outerShdw blurRad="38100" dist="38100" dir="2700000" algn="tl">
                    <a:srgbClr val="000000">
                      <a:alpha val="43137"/>
                    </a:srgbClr>
                  </a:outerShdw>
                </a:effectLst>
              </a:rPr>
              <a:t>you for His name’s sake</a:t>
            </a:r>
            <a:r>
              <a:rPr lang="en-ZA" sz="2800" dirty="0" smtClean="0">
                <a:effectLst>
                  <a:outerShdw blurRad="38100" dist="38100" dir="2700000" algn="tl">
                    <a:srgbClr val="000000">
                      <a:alpha val="43137"/>
                    </a:srgbClr>
                  </a:outerShdw>
                </a:effectLst>
              </a:rPr>
              <a:t>. </a:t>
            </a:r>
            <a:r>
              <a:rPr lang="en-ZA" sz="2800" baseline="30000" dirty="0" smtClean="0">
                <a:solidFill>
                  <a:srgbClr val="FF0000"/>
                </a:solidFill>
                <a:effectLst>
                  <a:outerShdw blurRad="38100" dist="38100" dir="2700000" algn="tl">
                    <a:srgbClr val="000000">
                      <a:alpha val="43137"/>
                    </a:srgbClr>
                  </a:outerShdw>
                </a:effectLst>
                <a:latin typeface="Limelight" panose="02000000000000000000" pitchFamily="2" charset="0"/>
              </a:rPr>
              <a:t>13</a:t>
            </a:r>
            <a:r>
              <a:rPr lang="en-ZA" sz="2800" dirty="0" smtClean="0">
                <a:effectLst>
                  <a:outerShdw blurRad="38100" dist="38100" dir="2700000" algn="tl">
                    <a:srgbClr val="000000">
                      <a:alpha val="43137"/>
                    </a:srgbClr>
                  </a:outerShdw>
                </a:effectLst>
              </a:rPr>
              <a:t> I </a:t>
            </a:r>
            <a:r>
              <a:rPr lang="en-ZA" sz="2800" dirty="0">
                <a:effectLst>
                  <a:outerShdw blurRad="38100" dist="38100" dir="2700000" algn="tl">
                    <a:srgbClr val="000000">
                      <a:alpha val="43137"/>
                    </a:srgbClr>
                  </a:outerShdw>
                </a:effectLst>
              </a:rPr>
              <a:t>write to you, </a:t>
            </a:r>
            <a:r>
              <a:rPr lang="en-ZA" sz="2800" dirty="0">
                <a:solidFill>
                  <a:srgbClr val="FFC000"/>
                </a:solidFill>
                <a:effectLst>
                  <a:outerShdw blurRad="38100" dist="38100" dir="2700000" algn="tl">
                    <a:srgbClr val="000000">
                      <a:alpha val="43137"/>
                    </a:srgbClr>
                  </a:outerShdw>
                </a:effectLst>
                <a:latin typeface="Marcellus SC" panose="020E0602050203020307" pitchFamily="34" charset="0"/>
              </a:rPr>
              <a:t>fathers</a:t>
            </a:r>
            <a:r>
              <a:rPr lang="en-ZA" sz="2800" dirty="0" smtClean="0">
                <a:effectLst>
                  <a:outerShdw blurRad="38100" dist="38100" dir="2700000" algn="tl">
                    <a:srgbClr val="000000">
                      <a:alpha val="43137"/>
                    </a:srgbClr>
                  </a:outerShdw>
                </a:effectLst>
              </a:rPr>
              <a:t>, [Because </a:t>
            </a:r>
            <a:r>
              <a:rPr lang="en-ZA" sz="2800" dirty="0">
                <a:effectLst>
                  <a:outerShdw blurRad="38100" dist="38100" dir="2700000" algn="tl">
                    <a:srgbClr val="000000">
                      <a:alpha val="43137"/>
                    </a:srgbClr>
                  </a:outerShdw>
                </a:effectLst>
              </a:rPr>
              <a:t>you have known </a:t>
            </a:r>
            <a:r>
              <a:rPr lang="en-ZA" sz="2800" dirty="0" smtClean="0">
                <a:effectLst>
                  <a:outerShdw blurRad="38100" dist="38100" dir="2700000" algn="tl">
                    <a:srgbClr val="000000">
                      <a:alpha val="43137"/>
                    </a:srgbClr>
                  </a:outerShdw>
                </a:effectLst>
              </a:rPr>
              <a:t>Him] </a:t>
            </a:r>
            <a:r>
              <a:rPr lang="en-ZA" sz="2800" dirty="0">
                <a:effectLst>
                  <a:outerShdw blurRad="38100" dist="38100" dir="2700000" algn="tl">
                    <a:srgbClr val="000000">
                      <a:alpha val="43137"/>
                    </a:srgbClr>
                  </a:outerShdw>
                </a:effectLst>
              </a:rPr>
              <a:t>who is from the beginning</a:t>
            </a:r>
            <a:r>
              <a:rPr lang="en-ZA" sz="2800" dirty="0" smtClean="0">
                <a:effectLst>
                  <a:outerShdw blurRad="38100" dist="38100" dir="2700000" algn="tl">
                    <a:srgbClr val="000000">
                      <a:alpha val="43137"/>
                    </a:srgbClr>
                  </a:outerShdw>
                </a:effectLst>
              </a:rPr>
              <a:t>. I </a:t>
            </a:r>
            <a:r>
              <a:rPr lang="en-ZA" sz="2800" dirty="0">
                <a:effectLst>
                  <a:outerShdw blurRad="38100" dist="38100" dir="2700000" algn="tl">
                    <a:srgbClr val="000000">
                      <a:alpha val="43137"/>
                    </a:srgbClr>
                  </a:outerShdw>
                </a:effectLst>
              </a:rPr>
              <a:t>write to you, young men</a:t>
            </a:r>
            <a:r>
              <a:rPr lang="en-ZA" sz="2800" dirty="0" smtClean="0">
                <a:effectLst>
                  <a:outerShdw blurRad="38100" dist="38100" dir="2700000" algn="tl">
                    <a:srgbClr val="000000">
                      <a:alpha val="43137"/>
                    </a:srgbClr>
                  </a:outerShdw>
                </a:effectLst>
              </a:rPr>
              <a:t>, [Because </a:t>
            </a:r>
            <a:r>
              <a:rPr lang="en-ZA" sz="2800" dirty="0">
                <a:effectLst>
                  <a:outerShdw blurRad="38100" dist="38100" dir="2700000" algn="tl">
                    <a:srgbClr val="000000">
                      <a:alpha val="43137"/>
                    </a:srgbClr>
                  </a:outerShdw>
                </a:effectLst>
              </a:rPr>
              <a:t>you have overcome the wicked </a:t>
            </a:r>
            <a:r>
              <a:rPr lang="en-ZA" sz="2800" dirty="0" smtClean="0">
                <a:effectLst>
                  <a:outerShdw blurRad="38100" dist="38100" dir="2700000" algn="tl">
                    <a:srgbClr val="000000">
                      <a:alpha val="43137"/>
                    </a:srgbClr>
                  </a:outerShdw>
                </a:effectLst>
              </a:rPr>
              <a:t>one]. I </a:t>
            </a:r>
            <a:r>
              <a:rPr lang="en-ZA" sz="2800" dirty="0">
                <a:effectLst>
                  <a:outerShdw blurRad="38100" dist="38100" dir="2700000" algn="tl">
                    <a:srgbClr val="000000">
                      <a:alpha val="43137"/>
                    </a:srgbClr>
                  </a:outerShdw>
                </a:effectLst>
              </a:rPr>
              <a:t>write to you, </a:t>
            </a:r>
            <a:r>
              <a:rPr lang="en-ZA" sz="2800" dirty="0">
                <a:solidFill>
                  <a:srgbClr val="FFC000"/>
                </a:solidFill>
                <a:effectLst>
                  <a:outerShdw blurRad="38100" dist="38100" dir="2700000" algn="tl">
                    <a:srgbClr val="000000">
                      <a:alpha val="43137"/>
                    </a:srgbClr>
                  </a:outerShdw>
                </a:effectLst>
                <a:latin typeface="Marcellus SC" panose="020E0602050203020307" pitchFamily="34" charset="0"/>
              </a:rPr>
              <a:t>little children</a:t>
            </a:r>
            <a:r>
              <a:rPr lang="en-ZA" sz="2800" dirty="0" smtClean="0">
                <a:effectLst>
                  <a:outerShdw blurRad="38100" dist="38100" dir="2700000" algn="tl">
                    <a:srgbClr val="000000">
                      <a:alpha val="43137"/>
                    </a:srgbClr>
                  </a:outerShdw>
                </a:effectLst>
              </a:rPr>
              <a:t>, [Because </a:t>
            </a:r>
            <a:r>
              <a:rPr lang="en-ZA" sz="2800" dirty="0">
                <a:effectLst>
                  <a:outerShdw blurRad="38100" dist="38100" dir="2700000" algn="tl">
                    <a:srgbClr val="000000">
                      <a:alpha val="43137"/>
                    </a:srgbClr>
                  </a:outerShdw>
                </a:effectLst>
              </a:rPr>
              <a:t>you have known the </a:t>
            </a:r>
            <a:r>
              <a:rPr lang="en-ZA" sz="2800" dirty="0" smtClean="0">
                <a:effectLst>
                  <a:outerShdw blurRad="38100" dist="38100" dir="2700000" algn="tl">
                    <a:srgbClr val="000000">
                      <a:alpha val="43137"/>
                    </a:srgbClr>
                  </a:outerShdw>
                </a:effectLst>
              </a:rPr>
              <a:t>Father]. </a:t>
            </a:r>
            <a:r>
              <a:rPr lang="en-ZA" sz="2800" baseline="30000" dirty="0" smtClean="0">
                <a:solidFill>
                  <a:srgbClr val="FF0000"/>
                </a:solidFill>
                <a:effectLst>
                  <a:outerShdw blurRad="38100" dist="38100" dir="2700000" algn="tl">
                    <a:srgbClr val="000000">
                      <a:alpha val="43137"/>
                    </a:srgbClr>
                  </a:outerShdw>
                </a:effectLst>
                <a:latin typeface="Limelight" panose="02000000000000000000" pitchFamily="2" charset="0"/>
              </a:rPr>
              <a:t>14</a:t>
            </a:r>
            <a:r>
              <a:rPr lang="en-ZA" sz="2800" dirty="0" smtClean="0">
                <a:effectLst>
                  <a:outerShdw blurRad="38100" dist="38100" dir="2700000" algn="tl">
                    <a:srgbClr val="000000">
                      <a:alpha val="43137"/>
                    </a:srgbClr>
                  </a:outerShdw>
                </a:effectLst>
              </a:rPr>
              <a:t> I </a:t>
            </a:r>
            <a:r>
              <a:rPr lang="en-ZA" sz="2800" dirty="0">
                <a:effectLst>
                  <a:outerShdw blurRad="38100" dist="38100" dir="2700000" algn="tl">
                    <a:srgbClr val="000000">
                      <a:alpha val="43137"/>
                    </a:srgbClr>
                  </a:outerShdw>
                </a:effectLst>
              </a:rPr>
              <a:t>have written to you, </a:t>
            </a:r>
            <a:r>
              <a:rPr lang="en-ZA" sz="2800" dirty="0">
                <a:solidFill>
                  <a:srgbClr val="FFC000"/>
                </a:solidFill>
                <a:effectLst>
                  <a:outerShdw blurRad="38100" dist="38100" dir="2700000" algn="tl">
                    <a:srgbClr val="000000">
                      <a:alpha val="43137"/>
                    </a:srgbClr>
                  </a:outerShdw>
                </a:effectLst>
                <a:latin typeface="Marcellus SC" panose="020E0602050203020307" pitchFamily="34" charset="0"/>
              </a:rPr>
              <a:t>fathers</a:t>
            </a:r>
            <a:r>
              <a:rPr lang="en-ZA" sz="2800" dirty="0" smtClean="0">
                <a:effectLst>
                  <a:outerShdw blurRad="38100" dist="38100" dir="2700000" algn="tl">
                    <a:srgbClr val="000000">
                      <a:alpha val="43137"/>
                    </a:srgbClr>
                  </a:outerShdw>
                </a:effectLst>
              </a:rPr>
              <a:t>, [Because </a:t>
            </a:r>
            <a:r>
              <a:rPr lang="en-ZA" sz="2800" dirty="0">
                <a:effectLst>
                  <a:outerShdw blurRad="38100" dist="38100" dir="2700000" algn="tl">
                    <a:srgbClr val="000000">
                      <a:alpha val="43137"/>
                    </a:srgbClr>
                  </a:outerShdw>
                </a:effectLst>
              </a:rPr>
              <a:t>you have known </a:t>
            </a:r>
            <a:r>
              <a:rPr lang="en-ZA" sz="2800" dirty="0" smtClean="0">
                <a:effectLst>
                  <a:outerShdw blurRad="38100" dist="38100" dir="2700000" algn="tl">
                    <a:srgbClr val="000000">
                      <a:alpha val="43137"/>
                    </a:srgbClr>
                  </a:outerShdw>
                </a:effectLst>
              </a:rPr>
              <a:t>Him] </a:t>
            </a:r>
            <a:r>
              <a:rPr lang="en-ZA" sz="2800" dirty="0">
                <a:effectLst>
                  <a:outerShdw blurRad="38100" dist="38100" dir="2700000" algn="tl">
                    <a:srgbClr val="000000">
                      <a:alpha val="43137"/>
                    </a:srgbClr>
                  </a:outerShdw>
                </a:effectLst>
              </a:rPr>
              <a:t>who is from the beginning</a:t>
            </a:r>
            <a:r>
              <a:rPr lang="en-ZA" sz="2800" dirty="0" smtClean="0">
                <a:effectLst>
                  <a:outerShdw blurRad="38100" dist="38100" dir="2700000" algn="tl">
                    <a:srgbClr val="000000">
                      <a:alpha val="43137"/>
                    </a:srgbClr>
                  </a:outerShdw>
                </a:effectLst>
              </a:rPr>
              <a:t>. I </a:t>
            </a:r>
            <a:r>
              <a:rPr lang="en-ZA" sz="2800" dirty="0">
                <a:effectLst>
                  <a:outerShdw blurRad="38100" dist="38100" dir="2700000" algn="tl">
                    <a:srgbClr val="000000">
                      <a:alpha val="43137"/>
                    </a:srgbClr>
                  </a:outerShdw>
                </a:effectLst>
              </a:rPr>
              <a:t>have written to you, </a:t>
            </a:r>
            <a:r>
              <a:rPr lang="en-ZA" sz="2800" dirty="0">
                <a:solidFill>
                  <a:srgbClr val="FFC000"/>
                </a:solidFill>
                <a:effectLst>
                  <a:outerShdw blurRad="38100" dist="38100" dir="2700000" algn="tl">
                    <a:srgbClr val="000000">
                      <a:alpha val="43137"/>
                    </a:srgbClr>
                  </a:outerShdw>
                </a:effectLst>
                <a:latin typeface="Marcellus SC" panose="020E0602050203020307" pitchFamily="34" charset="0"/>
              </a:rPr>
              <a:t>young men</a:t>
            </a:r>
            <a:r>
              <a:rPr lang="en-ZA" sz="2800" dirty="0" smtClean="0">
                <a:effectLst>
                  <a:outerShdw blurRad="38100" dist="38100" dir="2700000" algn="tl">
                    <a:srgbClr val="000000">
                      <a:alpha val="43137"/>
                    </a:srgbClr>
                  </a:outerShdw>
                </a:effectLst>
              </a:rPr>
              <a:t>, [Because </a:t>
            </a:r>
            <a:r>
              <a:rPr lang="en-ZA" sz="2800" dirty="0">
                <a:effectLst>
                  <a:outerShdw blurRad="38100" dist="38100" dir="2700000" algn="tl">
                    <a:srgbClr val="000000">
                      <a:alpha val="43137"/>
                    </a:srgbClr>
                  </a:outerShdw>
                </a:effectLst>
              </a:rPr>
              <a:t>you are </a:t>
            </a:r>
            <a:r>
              <a:rPr lang="en-ZA" sz="2800" dirty="0" smtClean="0">
                <a:effectLst>
                  <a:outerShdw blurRad="38100" dist="38100" dir="2700000" algn="tl">
                    <a:srgbClr val="000000">
                      <a:alpha val="43137"/>
                    </a:srgbClr>
                  </a:outerShdw>
                </a:effectLst>
              </a:rPr>
              <a:t>strong], </a:t>
            </a:r>
            <a:r>
              <a:rPr lang="en-ZA" sz="2800" dirty="0">
                <a:effectLst>
                  <a:outerShdw blurRad="38100" dist="38100" dir="2700000" algn="tl">
                    <a:srgbClr val="000000">
                      <a:alpha val="43137"/>
                    </a:srgbClr>
                  </a:outerShdw>
                </a:effectLst>
              </a:rPr>
              <a:t>and the </a:t>
            </a:r>
            <a:r>
              <a:rPr lang="en-ZA" sz="2800" dirty="0" smtClean="0">
                <a:effectLst>
                  <a:outerShdw blurRad="38100" dist="38100" dir="2700000" algn="tl">
                    <a:srgbClr val="000000">
                      <a:alpha val="43137"/>
                    </a:srgbClr>
                  </a:outerShdw>
                </a:effectLst>
              </a:rPr>
              <a:t>[word </a:t>
            </a:r>
            <a:r>
              <a:rPr lang="en-ZA" sz="2800" dirty="0">
                <a:effectLst>
                  <a:outerShdw blurRad="38100" dist="38100" dir="2700000" algn="tl">
                    <a:srgbClr val="000000">
                      <a:alpha val="43137"/>
                    </a:srgbClr>
                  </a:outerShdw>
                </a:effectLst>
              </a:rPr>
              <a:t>of God abides in </a:t>
            </a:r>
            <a:r>
              <a:rPr lang="en-ZA" sz="2800" dirty="0" smtClean="0">
                <a:effectLst>
                  <a:outerShdw blurRad="38100" dist="38100" dir="2700000" algn="tl">
                    <a:srgbClr val="000000">
                      <a:alpha val="43137"/>
                    </a:srgbClr>
                  </a:outerShdw>
                </a:effectLst>
              </a:rPr>
              <a:t>you], And </a:t>
            </a:r>
            <a:r>
              <a:rPr lang="en-ZA" sz="2800" dirty="0">
                <a:effectLst>
                  <a:outerShdw blurRad="38100" dist="38100" dir="2700000" algn="tl">
                    <a:srgbClr val="000000">
                      <a:alpha val="43137"/>
                    </a:srgbClr>
                  </a:outerShdw>
                </a:effectLst>
              </a:rPr>
              <a:t>you have </a:t>
            </a:r>
            <a:r>
              <a:rPr lang="en-ZA" sz="2800" dirty="0" smtClean="0">
                <a:effectLst>
                  <a:outerShdw blurRad="38100" dist="38100" dir="2700000" algn="tl">
                    <a:srgbClr val="000000">
                      <a:alpha val="43137"/>
                    </a:srgbClr>
                  </a:outerShdw>
                </a:effectLst>
              </a:rPr>
              <a:t>[overcome </a:t>
            </a:r>
            <a:r>
              <a:rPr lang="en-ZA" sz="2800" dirty="0">
                <a:effectLst>
                  <a:outerShdw blurRad="38100" dist="38100" dir="2700000" algn="tl">
                    <a:srgbClr val="000000">
                      <a:alpha val="43137"/>
                    </a:srgbClr>
                  </a:outerShdw>
                </a:effectLst>
              </a:rPr>
              <a:t>the wicked </a:t>
            </a:r>
            <a:r>
              <a:rPr lang="en-ZA" sz="2800" dirty="0" smtClean="0">
                <a:effectLst>
                  <a:outerShdw blurRad="38100" dist="38100" dir="2700000" algn="tl">
                    <a:srgbClr val="000000">
                      <a:alpha val="43137"/>
                    </a:srgbClr>
                  </a:outerShdw>
                </a:effectLst>
              </a:rPr>
              <a:t>one].</a:t>
            </a:r>
            <a:endParaRPr lang="en-ZA" sz="28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2963827" y="1005678"/>
            <a:ext cx="8542373" cy="604068"/>
          </a:xfrm>
          <a:prstGeom prst="rect">
            <a:avLst/>
          </a:prstGeom>
        </p:spPr>
      </p:pic>
    </p:spTree>
    <p:extLst>
      <p:ext uri="{BB962C8B-B14F-4D97-AF65-F5344CB8AC3E}">
        <p14:creationId xmlns:p14="http://schemas.microsoft.com/office/powerpoint/2010/main" val="1181047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ZA" sz="2800" dirty="0" smtClean="0">
                <a:solidFill>
                  <a:srgbClr val="FF0000"/>
                </a:solidFill>
                <a:effectLst>
                  <a:outerShdw blurRad="38100" dist="38100" dir="2700000" algn="tl">
                    <a:srgbClr val="000000">
                      <a:alpha val="43137"/>
                    </a:srgbClr>
                  </a:outerShdw>
                </a:effectLst>
                <a:latin typeface="Limelight" panose="02000000000000000000" pitchFamily="2" charset="0"/>
              </a:rPr>
              <a:t>1 Cor 3:</a:t>
            </a:r>
            <a:r>
              <a:rPr lang="en-ZA" sz="2800" baseline="30000" dirty="0" smtClean="0">
                <a:solidFill>
                  <a:srgbClr val="FF0000"/>
                </a:solidFill>
                <a:effectLst>
                  <a:outerShdw blurRad="38100" dist="38100" dir="2700000" algn="tl">
                    <a:srgbClr val="000000">
                      <a:alpha val="43137"/>
                    </a:srgbClr>
                  </a:outerShdw>
                </a:effectLst>
                <a:latin typeface="Limelight" panose="02000000000000000000" pitchFamily="2" charset="0"/>
              </a:rPr>
              <a:t>1</a:t>
            </a:r>
            <a:r>
              <a:rPr lang="en-ZA" sz="2800" dirty="0" smtClean="0">
                <a:solidFill>
                  <a:srgbClr val="FF0000"/>
                </a:solidFill>
                <a:effectLst>
                  <a:outerShdw blurRad="38100" dist="38100" dir="2700000" algn="tl">
                    <a:srgbClr val="000000">
                      <a:alpha val="43137"/>
                    </a:srgbClr>
                  </a:outerShdw>
                </a:effectLst>
              </a:rPr>
              <a:t> </a:t>
            </a:r>
            <a:r>
              <a:rPr lang="en-ZA" sz="2800" dirty="0" smtClean="0">
                <a:effectLst>
                  <a:outerShdw blurRad="38100" dist="38100" dir="2700000" algn="tl">
                    <a:srgbClr val="000000">
                      <a:alpha val="43137"/>
                    </a:srgbClr>
                  </a:outerShdw>
                </a:effectLst>
              </a:rPr>
              <a:t>And </a:t>
            </a:r>
            <a:r>
              <a:rPr lang="en-ZA" sz="2800" dirty="0">
                <a:effectLst>
                  <a:outerShdw blurRad="38100" dist="38100" dir="2700000" algn="tl">
                    <a:srgbClr val="000000">
                      <a:alpha val="43137"/>
                    </a:srgbClr>
                  </a:outerShdw>
                </a:effectLst>
              </a:rPr>
              <a:t>I, brethren, could not speak to you as to </a:t>
            </a:r>
            <a:r>
              <a:rPr lang="en-ZA" sz="2800" dirty="0">
                <a:solidFill>
                  <a:srgbClr val="FFC000"/>
                </a:solidFill>
                <a:effectLst>
                  <a:outerShdw blurRad="38100" dist="38100" dir="2700000" algn="tl">
                    <a:srgbClr val="000000">
                      <a:alpha val="43137"/>
                    </a:srgbClr>
                  </a:outerShdw>
                </a:effectLst>
                <a:latin typeface="Limelight" panose="02000000000000000000" pitchFamily="2" charset="0"/>
              </a:rPr>
              <a:t>spiritual people </a:t>
            </a:r>
            <a:r>
              <a:rPr lang="en-ZA" sz="2800" dirty="0">
                <a:effectLst>
                  <a:outerShdw blurRad="38100" dist="38100" dir="2700000" algn="tl">
                    <a:srgbClr val="000000">
                      <a:alpha val="43137"/>
                    </a:srgbClr>
                  </a:outerShdw>
                </a:effectLst>
              </a:rPr>
              <a:t>but as to carnal, as to </a:t>
            </a:r>
            <a:r>
              <a:rPr lang="en-ZA" sz="2800" dirty="0">
                <a:solidFill>
                  <a:srgbClr val="FFC000"/>
                </a:solidFill>
                <a:effectLst>
                  <a:outerShdw blurRad="38100" dist="38100" dir="2700000" algn="tl">
                    <a:srgbClr val="000000">
                      <a:alpha val="43137"/>
                    </a:srgbClr>
                  </a:outerShdw>
                </a:effectLst>
                <a:latin typeface="Limelight" panose="02000000000000000000" pitchFamily="2" charset="0"/>
              </a:rPr>
              <a:t>babes</a:t>
            </a:r>
            <a:r>
              <a:rPr lang="en-ZA" sz="2800" dirty="0">
                <a:solidFill>
                  <a:srgbClr val="FFC000"/>
                </a:solidFill>
                <a:effectLst>
                  <a:outerShdw blurRad="38100" dist="38100" dir="2700000" algn="tl">
                    <a:srgbClr val="000000">
                      <a:alpha val="43137"/>
                    </a:srgbClr>
                  </a:outerShdw>
                </a:effectLst>
              </a:rPr>
              <a:t> </a:t>
            </a:r>
            <a:r>
              <a:rPr lang="en-ZA" sz="2800" dirty="0">
                <a:effectLst>
                  <a:outerShdw blurRad="38100" dist="38100" dir="2700000" algn="tl">
                    <a:srgbClr val="000000">
                      <a:alpha val="43137"/>
                    </a:srgbClr>
                  </a:outerShdw>
                </a:effectLst>
              </a:rPr>
              <a:t>in Christ. </a:t>
            </a:r>
            <a:r>
              <a:rPr lang="en-ZA" sz="2800" baseline="30000" dirty="0" smtClean="0">
                <a:solidFill>
                  <a:srgbClr val="FF0000"/>
                </a:solidFill>
                <a:effectLst>
                  <a:outerShdw blurRad="38100" dist="38100" dir="2700000" algn="tl">
                    <a:srgbClr val="000000">
                      <a:alpha val="43137"/>
                    </a:srgbClr>
                  </a:outerShdw>
                </a:effectLst>
                <a:latin typeface="Limelight" panose="02000000000000000000" pitchFamily="2" charset="0"/>
              </a:rPr>
              <a:t>2</a:t>
            </a:r>
            <a:r>
              <a:rPr lang="en-ZA" sz="2800" dirty="0" smtClean="0">
                <a:effectLst>
                  <a:outerShdw blurRad="38100" dist="38100" dir="2700000" algn="tl">
                    <a:srgbClr val="000000">
                      <a:alpha val="43137"/>
                    </a:srgbClr>
                  </a:outerShdw>
                </a:effectLst>
              </a:rPr>
              <a:t> I </a:t>
            </a:r>
            <a:r>
              <a:rPr lang="en-ZA" sz="2800" dirty="0">
                <a:effectLst>
                  <a:outerShdw blurRad="38100" dist="38100" dir="2700000" algn="tl">
                    <a:srgbClr val="000000">
                      <a:alpha val="43137"/>
                    </a:srgbClr>
                  </a:outerShdw>
                </a:effectLst>
              </a:rPr>
              <a:t>fed you with </a:t>
            </a:r>
            <a:r>
              <a:rPr lang="en-ZA" sz="2800" dirty="0">
                <a:solidFill>
                  <a:srgbClr val="FFC000"/>
                </a:solidFill>
                <a:effectLst>
                  <a:outerShdw blurRad="38100" dist="38100" dir="2700000" algn="tl">
                    <a:srgbClr val="000000">
                      <a:alpha val="43137"/>
                    </a:srgbClr>
                  </a:outerShdw>
                </a:effectLst>
                <a:latin typeface="Limelight" panose="02000000000000000000" pitchFamily="2" charset="0"/>
              </a:rPr>
              <a:t>milk</a:t>
            </a:r>
            <a:r>
              <a:rPr lang="en-ZA" sz="2800" dirty="0">
                <a:solidFill>
                  <a:srgbClr val="FFC000"/>
                </a:solidFill>
                <a:effectLst>
                  <a:outerShdw blurRad="38100" dist="38100" dir="2700000" algn="tl">
                    <a:srgbClr val="000000">
                      <a:alpha val="43137"/>
                    </a:srgbClr>
                  </a:outerShdw>
                </a:effectLst>
              </a:rPr>
              <a:t> </a:t>
            </a:r>
            <a:r>
              <a:rPr lang="en-ZA" sz="2800" dirty="0">
                <a:effectLst>
                  <a:outerShdw blurRad="38100" dist="38100" dir="2700000" algn="tl">
                    <a:srgbClr val="000000">
                      <a:alpha val="43137"/>
                    </a:srgbClr>
                  </a:outerShdw>
                </a:effectLst>
              </a:rPr>
              <a:t>and not with </a:t>
            </a:r>
            <a:r>
              <a:rPr lang="en-ZA" sz="2800" dirty="0">
                <a:solidFill>
                  <a:srgbClr val="FFC000"/>
                </a:solidFill>
                <a:effectLst>
                  <a:outerShdw blurRad="38100" dist="38100" dir="2700000" algn="tl">
                    <a:srgbClr val="000000">
                      <a:alpha val="43137"/>
                    </a:srgbClr>
                  </a:outerShdw>
                </a:effectLst>
                <a:latin typeface="Limelight" panose="02000000000000000000" pitchFamily="2" charset="0"/>
              </a:rPr>
              <a:t>solid</a:t>
            </a:r>
            <a:r>
              <a:rPr lang="en-ZA" sz="2800" dirty="0">
                <a:solidFill>
                  <a:srgbClr val="FFC000"/>
                </a:solidFill>
                <a:effectLst>
                  <a:outerShdw blurRad="38100" dist="38100" dir="2700000" algn="tl">
                    <a:srgbClr val="000000">
                      <a:alpha val="43137"/>
                    </a:srgbClr>
                  </a:outerShdw>
                </a:effectLst>
              </a:rPr>
              <a:t> </a:t>
            </a:r>
            <a:r>
              <a:rPr lang="en-ZA" sz="2800" dirty="0">
                <a:solidFill>
                  <a:srgbClr val="FFC000"/>
                </a:solidFill>
                <a:effectLst>
                  <a:outerShdw blurRad="38100" dist="38100" dir="2700000" algn="tl">
                    <a:srgbClr val="000000">
                      <a:alpha val="43137"/>
                    </a:srgbClr>
                  </a:outerShdw>
                </a:effectLst>
                <a:latin typeface="Limelight" panose="02000000000000000000" pitchFamily="2" charset="0"/>
              </a:rPr>
              <a:t>food</a:t>
            </a:r>
            <a:r>
              <a:rPr lang="en-ZA" sz="2800" dirty="0">
                <a:effectLst>
                  <a:outerShdw blurRad="38100" dist="38100" dir="2700000" algn="tl">
                    <a:srgbClr val="000000">
                      <a:alpha val="43137"/>
                    </a:srgbClr>
                  </a:outerShdw>
                </a:effectLst>
              </a:rPr>
              <a:t>; for until now you were not able to receive it, and even now you are still not able; </a:t>
            </a:r>
            <a:r>
              <a:rPr lang="en-ZA" sz="2800" baseline="30000" dirty="0" smtClean="0">
                <a:solidFill>
                  <a:srgbClr val="FF0000"/>
                </a:solidFill>
                <a:effectLst>
                  <a:outerShdw blurRad="38100" dist="38100" dir="2700000" algn="tl">
                    <a:srgbClr val="000000">
                      <a:alpha val="43137"/>
                    </a:srgbClr>
                  </a:outerShdw>
                </a:effectLst>
                <a:latin typeface="Limelight" panose="02000000000000000000" pitchFamily="2" charset="0"/>
              </a:rPr>
              <a:t>3</a:t>
            </a:r>
            <a:r>
              <a:rPr lang="en-ZA" sz="2800" dirty="0" smtClean="0">
                <a:effectLst>
                  <a:outerShdw blurRad="38100" dist="38100" dir="2700000" algn="tl">
                    <a:srgbClr val="000000">
                      <a:alpha val="43137"/>
                    </a:srgbClr>
                  </a:outerShdw>
                </a:effectLst>
              </a:rPr>
              <a:t> for </a:t>
            </a:r>
            <a:r>
              <a:rPr lang="en-ZA" sz="2800" dirty="0">
                <a:effectLst>
                  <a:outerShdw blurRad="38100" dist="38100" dir="2700000" algn="tl">
                    <a:srgbClr val="000000">
                      <a:alpha val="43137"/>
                    </a:srgbClr>
                  </a:outerShdw>
                </a:effectLst>
              </a:rPr>
              <a:t>you are still </a:t>
            </a:r>
            <a:r>
              <a:rPr lang="en-ZA" sz="2800" dirty="0">
                <a:solidFill>
                  <a:srgbClr val="FFC000"/>
                </a:solidFill>
                <a:effectLst>
                  <a:outerShdw blurRad="38100" dist="38100" dir="2700000" algn="tl">
                    <a:srgbClr val="000000">
                      <a:alpha val="43137"/>
                    </a:srgbClr>
                  </a:outerShdw>
                </a:effectLst>
                <a:latin typeface="Limelight" panose="02000000000000000000" pitchFamily="2" charset="0"/>
              </a:rPr>
              <a:t>carnal</a:t>
            </a:r>
            <a:r>
              <a:rPr lang="en-ZA" sz="2800" dirty="0">
                <a:effectLst>
                  <a:outerShdw blurRad="38100" dist="38100" dir="2700000" algn="tl">
                    <a:srgbClr val="000000">
                      <a:alpha val="43137"/>
                    </a:srgbClr>
                  </a:outerShdw>
                </a:effectLst>
              </a:rPr>
              <a:t>. For where there are envy, strife, and divisions among you, are you not carnal and behaving like mere men? </a:t>
            </a:r>
            <a:r>
              <a:rPr lang="en-ZA" sz="2800" baseline="30000" dirty="0" smtClean="0">
                <a:solidFill>
                  <a:srgbClr val="FF0000"/>
                </a:solidFill>
                <a:effectLst>
                  <a:outerShdw blurRad="38100" dist="38100" dir="2700000" algn="tl">
                    <a:srgbClr val="000000">
                      <a:alpha val="43137"/>
                    </a:srgbClr>
                  </a:outerShdw>
                </a:effectLst>
                <a:latin typeface="Limelight" panose="02000000000000000000" pitchFamily="2" charset="0"/>
              </a:rPr>
              <a:t>4</a:t>
            </a:r>
            <a:r>
              <a:rPr lang="en-ZA" sz="2800" dirty="0" smtClean="0">
                <a:effectLst>
                  <a:outerShdw blurRad="38100" dist="38100" dir="2700000" algn="tl">
                    <a:srgbClr val="000000">
                      <a:alpha val="43137"/>
                    </a:srgbClr>
                  </a:outerShdw>
                </a:effectLst>
              </a:rPr>
              <a:t> For </a:t>
            </a:r>
            <a:r>
              <a:rPr lang="en-ZA" sz="2800" dirty="0">
                <a:effectLst>
                  <a:outerShdw blurRad="38100" dist="38100" dir="2700000" algn="tl">
                    <a:srgbClr val="000000">
                      <a:alpha val="43137"/>
                    </a:srgbClr>
                  </a:outerShdw>
                </a:effectLst>
              </a:rPr>
              <a:t>when one says, “I am of Paul,” and another, “I am of Apollos,” are you not carnal?</a:t>
            </a:r>
          </a:p>
        </p:txBody>
      </p:sp>
    </p:spTree>
    <p:extLst>
      <p:ext uri="{BB962C8B-B14F-4D97-AF65-F5344CB8AC3E}">
        <p14:creationId xmlns:p14="http://schemas.microsoft.com/office/powerpoint/2010/main" val="3488540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Vapor Trail</Template>
  <TotalTime>447</TotalTime>
  <Words>1277</Words>
  <Application>Microsoft Office PowerPoint</Application>
  <PresentationFormat>Widescreen</PresentationFormat>
  <Paragraphs>47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 Light</vt:lpstr>
      <vt:lpstr>Century Gothic</vt:lpstr>
      <vt:lpstr>Limelight</vt:lpstr>
      <vt:lpstr>Marcellus SC</vt:lpstr>
      <vt:lpstr>Vapor Trail</vt:lpstr>
      <vt:lpstr>PowerPoint Presentation</vt:lpstr>
      <vt:lpstr>PowerPoint Presentation</vt:lpstr>
      <vt:lpstr>-:- The Seeker</vt:lpstr>
      <vt:lpstr>-:- The Believer</vt:lpstr>
      <vt:lpstr>-:- The Learner</vt:lpstr>
      <vt:lpstr>-:- The Server</vt:lpstr>
      <vt:lpstr>-:- The Leader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Life stages</dc:title>
  <dc:creator>Johan Venter</dc:creator>
  <cp:lastModifiedBy>Johan Venter</cp:lastModifiedBy>
  <cp:revision>78</cp:revision>
  <dcterms:created xsi:type="dcterms:W3CDTF">2020-07-16T07:40:04Z</dcterms:created>
  <dcterms:modified xsi:type="dcterms:W3CDTF">2020-07-17T06:11:52Z</dcterms:modified>
</cp:coreProperties>
</file>